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65" r:id="rId8"/>
    <p:sldId id="266" r:id="rId9"/>
    <p:sldId id="267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9"/>
                </a:lnTo>
                <a:lnTo>
                  <a:pt x="447372" y="2791959"/>
                </a:lnTo>
                <a:lnTo>
                  <a:pt x="0" y="0"/>
                </a:lnTo>
                <a:close/>
              </a:path>
            </a:pathLst>
          </a:custGeom>
          <a:solidFill>
            <a:srgbClr val="E3831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9"/>
                </a:lnTo>
                <a:lnTo>
                  <a:pt x="447372" y="2791959"/>
                </a:lnTo>
                <a:lnTo>
                  <a:pt x="0" y="0"/>
                </a:lnTo>
                <a:close/>
              </a:path>
            </a:pathLst>
          </a:custGeom>
          <a:solidFill>
            <a:srgbClr val="E3831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9"/>
                </a:lnTo>
                <a:lnTo>
                  <a:pt x="447372" y="2791959"/>
                </a:lnTo>
                <a:lnTo>
                  <a:pt x="0" y="0"/>
                </a:lnTo>
                <a:close/>
              </a:path>
            </a:pathLst>
          </a:custGeom>
          <a:solidFill>
            <a:srgbClr val="E3831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0800" y="0"/>
            <a:ext cx="4013200" cy="6858000"/>
          </a:xfrm>
          <a:custGeom>
            <a:avLst/>
            <a:gdLst/>
            <a:ahLst/>
            <a:cxnLst/>
            <a:rect l="l" t="t" r="r" b="b"/>
            <a:pathLst>
              <a:path w="4013200" h="6858000">
                <a:moveTo>
                  <a:pt x="0" y="6858000"/>
                </a:moveTo>
                <a:lnTo>
                  <a:pt x="4013200" y="4181815"/>
                </a:lnTo>
              </a:path>
              <a:path w="4013200" h="6858000">
                <a:moveTo>
                  <a:pt x="1911857" y="0"/>
                </a:moveTo>
                <a:lnTo>
                  <a:pt x="3131057" y="6857999"/>
                </a:lnTo>
              </a:path>
            </a:pathLst>
          </a:custGeom>
          <a:ln w="9525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908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491" y="0"/>
                </a:moveTo>
                <a:lnTo>
                  <a:pt x="0" y="6858000"/>
                </a:lnTo>
                <a:lnTo>
                  <a:pt x="2252091" y="6858000"/>
                </a:lnTo>
                <a:lnTo>
                  <a:pt x="2252091" y="8203"/>
                </a:lnTo>
                <a:lnTo>
                  <a:pt x="2023491" y="0"/>
                </a:lnTo>
                <a:close/>
              </a:path>
            </a:pathLst>
          </a:custGeom>
          <a:solidFill>
            <a:srgbClr val="E38312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6707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7292" y="0"/>
                </a:moveTo>
                <a:lnTo>
                  <a:pt x="0" y="0"/>
                </a:lnTo>
                <a:lnTo>
                  <a:pt x="1200692" y="6858000"/>
                </a:lnTo>
                <a:lnTo>
                  <a:pt x="1937292" y="6858000"/>
                </a:lnTo>
                <a:lnTo>
                  <a:pt x="1937292" y="0"/>
                </a:lnTo>
                <a:close/>
              </a:path>
            </a:pathLst>
          </a:custGeom>
          <a:solidFill>
            <a:srgbClr val="E3831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7908" y="3921150"/>
            <a:ext cx="2506345" cy="2936875"/>
          </a:xfrm>
          <a:custGeom>
            <a:avLst/>
            <a:gdLst/>
            <a:ahLst/>
            <a:cxnLst/>
            <a:rect l="l" t="t" r="r" b="b"/>
            <a:pathLst>
              <a:path w="2506345" h="2936875">
                <a:moveTo>
                  <a:pt x="2506091" y="0"/>
                </a:moveTo>
                <a:lnTo>
                  <a:pt x="0" y="2936849"/>
                </a:lnTo>
                <a:lnTo>
                  <a:pt x="2506091" y="2936849"/>
                </a:lnTo>
                <a:lnTo>
                  <a:pt x="2506091" y="0"/>
                </a:lnTo>
                <a:close/>
              </a:path>
            </a:pathLst>
          </a:custGeom>
          <a:solidFill>
            <a:srgbClr val="AB610D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700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299" y="0"/>
                </a:moveTo>
                <a:lnTo>
                  <a:pt x="0" y="0"/>
                </a:lnTo>
                <a:lnTo>
                  <a:pt x="1854439" y="6858000"/>
                </a:lnTo>
                <a:lnTo>
                  <a:pt x="2131299" y="6849806"/>
                </a:lnTo>
                <a:lnTo>
                  <a:pt x="2131299" y="0"/>
                </a:lnTo>
                <a:close/>
              </a:path>
            </a:pathLst>
          </a:custGeom>
          <a:solidFill>
            <a:srgbClr val="AB610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767" y="0"/>
            <a:ext cx="848360" cy="6858000"/>
          </a:xfrm>
          <a:custGeom>
            <a:avLst/>
            <a:gdLst/>
            <a:ahLst/>
            <a:cxnLst/>
            <a:rect l="l" t="t" r="r" b="b"/>
            <a:pathLst>
              <a:path w="848359" h="6858000">
                <a:moveTo>
                  <a:pt x="848232" y="0"/>
                </a:moveTo>
                <a:lnTo>
                  <a:pt x="676198" y="0"/>
                </a:lnTo>
                <a:lnTo>
                  <a:pt x="0" y="6858000"/>
                </a:lnTo>
                <a:lnTo>
                  <a:pt x="848232" y="6858000"/>
                </a:lnTo>
                <a:lnTo>
                  <a:pt x="848232" y="0"/>
                </a:lnTo>
                <a:close/>
              </a:path>
            </a:pathLst>
          </a:custGeom>
          <a:solidFill>
            <a:srgbClr val="BC572C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95381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618" y="0"/>
                </a:moveTo>
                <a:lnTo>
                  <a:pt x="0" y="0"/>
                </a:lnTo>
                <a:lnTo>
                  <a:pt x="937366" y="6858000"/>
                </a:lnTo>
                <a:lnTo>
                  <a:pt x="1048618" y="6858000"/>
                </a:lnTo>
                <a:lnTo>
                  <a:pt x="1048618" y="0"/>
                </a:lnTo>
                <a:close/>
              </a:path>
            </a:pathLst>
          </a:custGeom>
          <a:solidFill>
            <a:srgbClr val="8E4220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8817" y="4918433"/>
            <a:ext cx="1075690" cy="1939925"/>
          </a:xfrm>
          <a:custGeom>
            <a:avLst/>
            <a:gdLst/>
            <a:ahLst/>
            <a:cxnLst/>
            <a:rect l="l" t="t" r="r" b="b"/>
            <a:pathLst>
              <a:path w="1075690" h="1939925">
                <a:moveTo>
                  <a:pt x="1075181" y="0"/>
                </a:moveTo>
                <a:lnTo>
                  <a:pt x="0" y="1939566"/>
                </a:lnTo>
                <a:lnTo>
                  <a:pt x="1075181" y="1934563"/>
                </a:lnTo>
                <a:lnTo>
                  <a:pt x="1075181" y="0"/>
                </a:lnTo>
                <a:close/>
              </a:path>
            </a:pathLst>
          </a:custGeom>
          <a:solidFill>
            <a:srgbClr val="AB610D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65" y="207721"/>
            <a:ext cx="773866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439621"/>
            <a:ext cx="6042659" cy="300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4260" y="2261052"/>
            <a:ext cx="6687567" cy="2335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800" b="1" dirty="0"/>
              <a:t>ФЕДЕРАЛЬНАЯ СЛУЖБА ПО НАДЗОРУ В </a:t>
            </a:r>
            <a:br>
              <a:rPr lang="ru-RU" sz="1800" b="1" dirty="0"/>
            </a:br>
            <a:r>
              <a:rPr lang="ru-RU" sz="1800" b="1" dirty="0"/>
              <a:t>СФЕРЕ ЗАЩИТЫ ПРАВ ПОТРЕБИТЕЛЕЙ И БЛАГОПОЛУЧИЯ ЧЕЛОВЕКА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cap="all" dirty="0"/>
              <a:t>ТЕРРИТОРИАЛЬНЫЙ ОТДЕЛ </a:t>
            </a:r>
            <a:r>
              <a:rPr lang="ru-RU" sz="1800" b="1" cap="all" dirty="0" err="1"/>
              <a:t>управлениЯ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cap="all" dirty="0"/>
              <a:t> </a:t>
            </a:r>
            <a:r>
              <a:rPr lang="ru-RU" sz="1800" b="1" cap="all" dirty="0" err="1"/>
              <a:t>роспотребнадзора</a:t>
            </a:r>
            <a:r>
              <a:rPr lang="ru-RU" sz="1800" b="1" cap="all" dirty="0"/>
              <a:t>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cap="all" dirty="0"/>
              <a:t>по Республике Дагестан В ГОРОДЕ КИЗИЛЮРТ</a:t>
            </a:r>
            <a:r>
              <a:rPr lang="ru-RU" sz="2800" dirty="0"/>
              <a:t/>
            </a:r>
            <a:br>
              <a:rPr lang="ru-RU" sz="2800" dirty="0"/>
            </a:b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19274" y="857250"/>
            <a:ext cx="3524726" cy="5143500"/>
            <a:chOff x="7492365" y="0"/>
            <a:chExt cx="4699635" cy="6858000"/>
          </a:xfrm>
        </p:grpSpPr>
        <p:sp>
          <p:nvSpPr>
            <p:cNvPr id="3" name="object 3"/>
            <p:cNvSpPr/>
            <p:nvPr/>
          </p:nvSpPr>
          <p:spPr>
            <a:xfrm>
              <a:off x="7871968" y="0"/>
              <a:ext cx="4320540" cy="6858000"/>
            </a:xfrm>
            <a:custGeom>
              <a:avLst/>
              <a:gdLst/>
              <a:ahLst/>
              <a:cxnLst/>
              <a:rect l="l" t="t" r="r" b="b"/>
              <a:pathLst>
                <a:path w="4320540" h="6858000">
                  <a:moveTo>
                    <a:pt x="0" y="0"/>
                  </a:moveTo>
                  <a:lnTo>
                    <a:pt x="0" y="6858000"/>
                  </a:lnTo>
                  <a:lnTo>
                    <a:pt x="4320032" y="6858000"/>
                  </a:lnTo>
                  <a:lnTo>
                    <a:pt x="43200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2365" y="1766176"/>
              <a:ext cx="3867404" cy="386740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87001" y="2035683"/>
            <a:ext cx="5144929" cy="2263140"/>
          </a:xfrm>
          <a:custGeom>
            <a:avLst/>
            <a:gdLst/>
            <a:ahLst/>
            <a:cxnLst/>
            <a:rect l="l" t="t" r="r" b="b"/>
            <a:pathLst>
              <a:path w="6859905" h="3017520">
                <a:moveTo>
                  <a:pt x="0" y="83057"/>
                </a:moveTo>
                <a:lnTo>
                  <a:pt x="6524" y="50738"/>
                </a:lnTo>
                <a:lnTo>
                  <a:pt x="24318" y="24336"/>
                </a:lnTo>
                <a:lnTo>
                  <a:pt x="50711" y="6530"/>
                </a:lnTo>
                <a:lnTo>
                  <a:pt x="83032" y="0"/>
                </a:lnTo>
                <a:lnTo>
                  <a:pt x="6776466" y="0"/>
                </a:lnTo>
                <a:lnTo>
                  <a:pt x="6808785" y="6530"/>
                </a:lnTo>
                <a:lnTo>
                  <a:pt x="6835187" y="24336"/>
                </a:lnTo>
                <a:lnTo>
                  <a:pt x="6852993" y="50738"/>
                </a:lnTo>
                <a:lnTo>
                  <a:pt x="6859524" y="83057"/>
                </a:lnTo>
                <a:lnTo>
                  <a:pt x="6859524" y="2933954"/>
                </a:lnTo>
                <a:lnTo>
                  <a:pt x="6852993" y="2966273"/>
                </a:lnTo>
                <a:lnTo>
                  <a:pt x="6835187" y="2992675"/>
                </a:lnTo>
                <a:lnTo>
                  <a:pt x="6808785" y="3010481"/>
                </a:lnTo>
                <a:lnTo>
                  <a:pt x="6776466" y="3017011"/>
                </a:lnTo>
                <a:lnTo>
                  <a:pt x="83032" y="3017011"/>
                </a:lnTo>
                <a:lnTo>
                  <a:pt x="50711" y="3010481"/>
                </a:lnTo>
                <a:lnTo>
                  <a:pt x="24318" y="2992675"/>
                </a:lnTo>
                <a:lnTo>
                  <a:pt x="6524" y="2966273"/>
                </a:lnTo>
                <a:lnTo>
                  <a:pt x="0" y="2933954"/>
                </a:lnTo>
                <a:lnTo>
                  <a:pt x="0" y="83057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01" y="4513707"/>
            <a:ext cx="5144929" cy="1047274"/>
          </a:xfrm>
          <a:custGeom>
            <a:avLst/>
            <a:gdLst/>
            <a:ahLst/>
            <a:cxnLst/>
            <a:rect l="l" t="t" r="r" b="b"/>
            <a:pathLst>
              <a:path w="6859905" h="1396364">
                <a:moveTo>
                  <a:pt x="0" y="77978"/>
                </a:moveTo>
                <a:lnTo>
                  <a:pt x="6125" y="47630"/>
                </a:lnTo>
                <a:lnTo>
                  <a:pt x="22829" y="22844"/>
                </a:lnTo>
                <a:lnTo>
                  <a:pt x="47604" y="6129"/>
                </a:lnTo>
                <a:lnTo>
                  <a:pt x="77939" y="0"/>
                </a:lnTo>
                <a:lnTo>
                  <a:pt x="6781546" y="0"/>
                </a:lnTo>
                <a:lnTo>
                  <a:pt x="6811893" y="6129"/>
                </a:lnTo>
                <a:lnTo>
                  <a:pt x="6836679" y="22844"/>
                </a:lnTo>
                <a:lnTo>
                  <a:pt x="6853394" y="47630"/>
                </a:lnTo>
                <a:lnTo>
                  <a:pt x="6859524" y="77978"/>
                </a:lnTo>
                <a:lnTo>
                  <a:pt x="6859524" y="1318323"/>
                </a:lnTo>
                <a:lnTo>
                  <a:pt x="6853394" y="1348659"/>
                </a:lnTo>
                <a:lnTo>
                  <a:pt x="6836679" y="1373433"/>
                </a:lnTo>
                <a:lnTo>
                  <a:pt x="6811893" y="1390137"/>
                </a:lnTo>
                <a:lnTo>
                  <a:pt x="6781546" y="1396263"/>
                </a:lnTo>
                <a:lnTo>
                  <a:pt x="77939" y="1396263"/>
                </a:lnTo>
                <a:lnTo>
                  <a:pt x="47604" y="1390137"/>
                </a:lnTo>
                <a:lnTo>
                  <a:pt x="22829" y="1373433"/>
                </a:lnTo>
                <a:lnTo>
                  <a:pt x="6125" y="1348659"/>
                </a:lnTo>
                <a:lnTo>
                  <a:pt x="0" y="1318323"/>
                </a:lnTo>
                <a:lnTo>
                  <a:pt x="0" y="77978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564" y="2122132"/>
            <a:ext cx="4969669" cy="332286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478">
              <a:spcBef>
                <a:spcPts val="71"/>
              </a:spcBef>
            </a:pP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Статьи</a:t>
            </a:r>
            <a:r>
              <a:rPr sz="1200" b="1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15.12</a:t>
            </a:r>
            <a:r>
              <a:rPr sz="1200" b="1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1200" b="1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15.12.1</a:t>
            </a:r>
            <a:r>
              <a:rPr sz="1200" b="1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Кодекса</a:t>
            </a:r>
            <a:r>
              <a:rPr sz="1200" b="1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РФ</a:t>
            </a:r>
            <a:r>
              <a:rPr sz="1200" b="1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об</a:t>
            </a:r>
            <a:r>
              <a:rPr sz="1200" b="1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административных</a:t>
            </a:r>
            <a:endParaRPr sz="1200">
              <a:latin typeface="Segoe UI"/>
              <a:cs typeface="Segoe UI"/>
            </a:endParaRPr>
          </a:p>
          <a:p>
            <a:pPr marL="10478"/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правонарушениях</a:t>
            </a:r>
            <a:endParaRPr sz="1200">
              <a:latin typeface="Segoe UI"/>
              <a:cs typeface="Segoe UI"/>
            </a:endParaRPr>
          </a:p>
          <a:p>
            <a:pPr marL="224314" marR="5239" indent="-214313" algn="just">
              <a:spcBef>
                <a:spcPts val="900"/>
              </a:spcBef>
              <a:buClr>
                <a:srgbClr val="585858"/>
              </a:buClr>
              <a:buFont typeface="Microsoft Sans Serif"/>
              <a:buChar char="•"/>
              <a:tabLst>
                <a:tab pos="225266" algn="l"/>
              </a:tabLst>
            </a:pP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1200" spc="124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случае</a:t>
            </a:r>
            <a:r>
              <a:rPr sz="1200" spc="131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производства</a:t>
            </a:r>
            <a:r>
              <a:rPr sz="1200" spc="135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или</a:t>
            </a:r>
            <a:r>
              <a:rPr sz="1200" spc="127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продажи</a:t>
            </a:r>
            <a:r>
              <a:rPr sz="1200" spc="131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товаров,</a:t>
            </a:r>
            <a:r>
              <a:rPr sz="1200" spc="139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1200" spc="124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отношении 	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которых</a:t>
            </a:r>
            <a:r>
              <a:rPr sz="1200" spc="244" dirty="0">
                <a:solidFill>
                  <a:srgbClr val="62666A"/>
                </a:solidFill>
                <a:latin typeface="Segoe UI"/>
                <a:cs typeface="Segoe UI"/>
              </a:rPr>
              <a:t>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установлены</a:t>
            </a:r>
            <a:r>
              <a:rPr sz="1200" spc="244" dirty="0">
                <a:solidFill>
                  <a:srgbClr val="62666A"/>
                </a:solidFill>
                <a:latin typeface="Segoe UI"/>
                <a:cs typeface="Segoe UI"/>
              </a:rPr>
              <a:t>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требования</a:t>
            </a:r>
            <a:r>
              <a:rPr sz="1200" spc="244" dirty="0">
                <a:solidFill>
                  <a:srgbClr val="62666A"/>
                </a:solidFill>
                <a:latin typeface="Segoe UI"/>
                <a:cs typeface="Segoe UI"/>
              </a:rPr>
              <a:t>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по</a:t>
            </a:r>
            <a:r>
              <a:rPr sz="1200" spc="244" dirty="0">
                <a:solidFill>
                  <a:srgbClr val="62666A"/>
                </a:solidFill>
                <a:latin typeface="Segoe UI"/>
                <a:cs typeface="Segoe UI"/>
              </a:rPr>
              <a:t>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маркировке,</a:t>
            </a:r>
            <a:r>
              <a:rPr sz="1200" spc="248" dirty="0">
                <a:solidFill>
                  <a:srgbClr val="62666A"/>
                </a:solidFill>
                <a:latin typeface="Segoe UI"/>
                <a:cs typeface="Segoe UI"/>
              </a:rPr>
              <a:t>   </a:t>
            </a:r>
            <a:r>
              <a:rPr sz="1200" spc="-19" dirty="0">
                <a:solidFill>
                  <a:srgbClr val="62666A"/>
                </a:solidFill>
                <a:latin typeface="Segoe UI"/>
                <a:cs typeface="Segoe UI"/>
              </a:rPr>
              <a:t>без 	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соответствующей</a:t>
            </a:r>
            <a:r>
              <a:rPr sz="1200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маркировки</a:t>
            </a:r>
            <a:endParaRPr sz="1200">
              <a:latin typeface="Segoe UI"/>
              <a:cs typeface="Segoe UI"/>
            </a:endParaRPr>
          </a:p>
          <a:p>
            <a:pPr marL="224314" marR="6668" indent="-214313" algn="just">
              <a:spcBef>
                <a:spcPts val="900"/>
              </a:spcBef>
              <a:buClr>
                <a:srgbClr val="585858"/>
              </a:buClr>
              <a:buFont typeface="Microsoft Sans Serif"/>
              <a:buChar char="•"/>
              <a:tabLst>
                <a:tab pos="225266" algn="l"/>
              </a:tabLst>
            </a:pP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Непредставление</a:t>
            </a:r>
            <a:r>
              <a:rPr sz="1200" spc="13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сведений</a:t>
            </a:r>
            <a:r>
              <a:rPr sz="1200" spc="13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1200" spc="14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(или)</a:t>
            </a:r>
            <a:r>
              <a:rPr sz="1200" spc="12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нарушение</a:t>
            </a:r>
            <a:r>
              <a:rPr sz="1200" spc="15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порядка</a:t>
            </a:r>
            <a:r>
              <a:rPr sz="1200" spc="13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1200" spc="13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сроков 	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представления</a:t>
            </a:r>
            <a:r>
              <a:rPr sz="1200" spc="278" dirty="0">
                <a:solidFill>
                  <a:srgbClr val="62666A"/>
                </a:solidFill>
                <a:latin typeface="Segoe UI"/>
                <a:cs typeface="Segoe UI"/>
              </a:rPr>
              <a:t> 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сведений,</a:t>
            </a:r>
            <a:r>
              <a:rPr sz="1200" spc="278" dirty="0">
                <a:solidFill>
                  <a:srgbClr val="62666A"/>
                </a:solidFill>
                <a:latin typeface="Segoe UI"/>
                <a:cs typeface="Segoe UI"/>
              </a:rPr>
              <a:t> 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предусмотренных</a:t>
            </a:r>
            <a:r>
              <a:rPr sz="1200" spc="274" dirty="0">
                <a:solidFill>
                  <a:srgbClr val="62666A"/>
                </a:solidFill>
                <a:latin typeface="Segoe UI"/>
                <a:cs typeface="Segoe UI"/>
              </a:rPr>
              <a:t>   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правилами 	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маркировки</a:t>
            </a:r>
            <a:r>
              <a:rPr sz="120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120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120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систему</a:t>
            </a:r>
            <a:r>
              <a:rPr sz="1200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мониторинга</a:t>
            </a:r>
            <a:r>
              <a:rPr sz="120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за</a:t>
            </a:r>
            <a:r>
              <a:rPr sz="120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оборотом</a:t>
            </a:r>
            <a:r>
              <a:rPr sz="120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товаров, 	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подлежащих</a:t>
            </a:r>
            <a:r>
              <a:rPr sz="1200" spc="289" dirty="0">
                <a:solidFill>
                  <a:srgbClr val="62666A"/>
                </a:solidFill>
                <a:latin typeface="Segoe UI"/>
                <a:cs typeface="Segoe UI"/>
              </a:rPr>
              <a:t>  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обязательной</a:t>
            </a:r>
            <a:r>
              <a:rPr sz="1200" spc="289" dirty="0">
                <a:solidFill>
                  <a:srgbClr val="62666A"/>
                </a:solidFill>
                <a:latin typeface="Segoe UI"/>
                <a:cs typeface="Segoe UI"/>
              </a:rPr>
              <a:t>  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маркировке</a:t>
            </a:r>
            <a:r>
              <a:rPr sz="1200" spc="289" dirty="0">
                <a:solidFill>
                  <a:srgbClr val="62666A"/>
                </a:solidFill>
                <a:latin typeface="Segoe UI"/>
                <a:cs typeface="Segoe UI"/>
              </a:rPr>
              <a:t>    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средствами 	идентификации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200">
              <a:latin typeface="Segoe UI"/>
              <a:cs typeface="Segoe UI"/>
            </a:endParaRPr>
          </a:p>
          <a:p>
            <a:pPr>
              <a:spcBef>
                <a:spcPts val="135"/>
              </a:spcBef>
            </a:pPr>
            <a:endParaRPr sz="1200">
              <a:latin typeface="Segoe UI"/>
              <a:cs typeface="Segoe UI"/>
            </a:endParaRPr>
          </a:p>
          <a:p>
            <a:pPr marL="9525"/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Статья</a:t>
            </a:r>
            <a:r>
              <a:rPr sz="1200" b="1" spc="-3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2666A"/>
                </a:solidFill>
                <a:latin typeface="Segoe UI"/>
                <a:cs typeface="Segoe UI"/>
              </a:rPr>
              <a:t>171.1</a:t>
            </a:r>
            <a:r>
              <a:rPr sz="1200" b="1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Уголовного</a:t>
            </a:r>
            <a:r>
              <a:rPr sz="1200" b="1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кодекса</a:t>
            </a:r>
            <a:r>
              <a:rPr sz="1200" b="1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Российской</a:t>
            </a:r>
            <a:r>
              <a:rPr sz="1200" b="1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b="1" spc="-8" dirty="0">
                <a:solidFill>
                  <a:srgbClr val="62666A"/>
                </a:solidFill>
                <a:latin typeface="Segoe UI"/>
                <a:cs typeface="Segoe UI"/>
              </a:rPr>
              <a:t>Федерации</a:t>
            </a:r>
            <a:endParaRPr sz="1200">
              <a:latin typeface="Segoe UI"/>
              <a:cs typeface="Segoe UI"/>
            </a:endParaRPr>
          </a:p>
          <a:p>
            <a:pPr marL="9525" marR="3810" algn="just">
              <a:spcBef>
                <a:spcPts val="900"/>
              </a:spcBef>
            </a:pP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Производство,</a:t>
            </a:r>
            <a:r>
              <a:rPr sz="120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приобретение,</a:t>
            </a:r>
            <a:r>
              <a:rPr sz="120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хранение,</a:t>
            </a:r>
            <a:r>
              <a:rPr sz="120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перевозка</a:t>
            </a:r>
            <a:r>
              <a:rPr sz="120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120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целях</a:t>
            </a:r>
            <a:r>
              <a:rPr sz="120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сбыта</a:t>
            </a:r>
            <a:r>
              <a:rPr sz="120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19" dirty="0">
                <a:solidFill>
                  <a:srgbClr val="62666A"/>
                </a:solidFill>
                <a:latin typeface="Segoe UI"/>
                <a:cs typeface="Segoe UI"/>
              </a:rPr>
              <a:t>или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сбыт</a:t>
            </a:r>
            <a:r>
              <a:rPr sz="1200" spc="240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1200" spc="240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1200" spc="236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продукции</a:t>
            </a:r>
            <a:r>
              <a:rPr sz="1200" spc="240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без</a:t>
            </a:r>
            <a:r>
              <a:rPr sz="1200" spc="236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маркировки,</a:t>
            </a:r>
            <a:r>
              <a:rPr sz="1200" spc="236" dirty="0">
                <a:solidFill>
                  <a:srgbClr val="62666A"/>
                </a:solidFill>
                <a:latin typeface="Segoe UI"/>
                <a:cs typeface="Segoe UI"/>
              </a:rPr>
              <a:t>   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-</a:t>
            </a:r>
            <a:r>
              <a:rPr sz="1200" spc="244" dirty="0">
                <a:solidFill>
                  <a:srgbClr val="62666A"/>
                </a:solidFill>
                <a:latin typeface="Segoe UI"/>
                <a:cs typeface="Segoe UI"/>
              </a:rPr>
              <a:t> 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нарушения,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совершенные</a:t>
            </a:r>
            <a:r>
              <a:rPr sz="1200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1200" spc="-5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2666A"/>
                </a:solidFill>
                <a:latin typeface="Segoe UI"/>
                <a:cs typeface="Segoe UI"/>
              </a:rPr>
              <a:t>крупном</a:t>
            </a:r>
            <a:r>
              <a:rPr sz="1200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1200" spc="-8" dirty="0">
                <a:solidFill>
                  <a:srgbClr val="62666A"/>
                </a:solidFill>
                <a:latin typeface="Segoe UI"/>
                <a:cs typeface="Segoe UI"/>
              </a:rPr>
              <a:t>размере,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01" y="1127284"/>
            <a:ext cx="5198744" cy="540068"/>
          </a:xfrm>
          <a:custGeom>
            <a:avLst/>
            <a:gdLst/>
            <a:ahLst/>
            <a:cxnLst/>
            <a:rect l="l" t="t" r="r" b="b"/>
            <a:pathLst>
              <a:path w="6931659" h="720090">
                <a:moveTo>
                  <a:pt x="6811772" y="0"/>
                </a:moveTo>
                <a:lnTo>
                  <a:pt x="120002" y="0"/>
                </a:lnTo>
                <a:lnTo>
                  <a:pt x="73289" y="9429"/>
                </a:lnTo>
                <a:lnTo>
                  <a:pt x="35145" y="35147"/>
                </a:lnTo>
                <a:lnTo>
                  <a:pt x="9429" y="73294"/>
                </a:lnTo>
                <a:lnTo>
                  <a:pt x="0" y="120014"/>
                </a:lnTo>
                <a:lnTo>
                  <a:pt x="0" y="599947"/>
                </a:lnTo>
                <a:lnTo>
                  <a:pt x="9429" y="646668"/>
                </a:lnTo>
                <a:lnTo>
                  <a:pt x="35145" y="684815"/>
                </a:lnTo>
                <a:lnTo>
                  <a:pt x="73289" y="710533"/>
                </a:lnTo>
                <a:lnTo>
                  <a:pt x="120002" y="719963"/>
                </a:lnTo>
                <a:lnTo>
                  <a:pt x="6811772" y="719963"/>
                </a:lnTo>
                <a:lnTo>
                  <a:pt x="6858418" y="710533"/>
                </a:lnTo>
                <a:lnTo>
                  <a:pt x="6896528" y="684815"/>
                </a:lnTo>
                <a:lnTo>
                  <a:pt x="6922232" y="646668"/>
                </a:lnTo>
                <a:lnTo>
                  <a:pt x="6931659" y="599947"/>
                </a:lnTo>
                <a:lnTo>
                  <a:pt x="6931659" y="120014"/>
                </a:lnTo>
                <a:lnTo>
                  <a:pt x="6922232" y="73294"/>
                </a:lnTo>
                <a:lnTo>
                  <a:pt x="6896528" y="35147"/>
                </a:lnTo>
                <a:lnTo>
                  <a:pt x="6858418" y="9429"/>
                </a:lnTo>
                <a:lnTo>
                  <a:pt x="6811772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8886" y="1153572"/>
            <a:ext cx="3999548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500" dirty="0"/>
              <a:t>Ответственность</a:t>
            </a:r>
            <a:r>
              <a:rPr sz="1500" spc="-56" dirty="0"/>
              <a:t> </a:t>
            </a:r>
            <a:r>
              <a:rPr sz="1500" dirty="0"/>
              <a:t>за</a:t>
            </a:r>
            <a:r>
              <a:rPr sz="1500" spc="-41" dirty="0"/>
              <a:t> </a:t>
            </a:r>
            <a:r>
              <a:rPr sz="1500" dirty="0"/>
              <a:t>несоблюдение</a:t>
            </a:r>
            <a:r>
              <a:rPr sz="1500" spc="-60" dirty="0"/>
              <a:t> </a:t>
            </a:r>
            <a:r>
              <a:rPr sz="1500" spc="-8" dirty="0"/>
              <a:t>правил </a:t>
            </a:r>
            <a:r>
              <a:rPr sz="1500" dirty="0"/>
              <a:t>обязательной</a:t>
            </a:r>
            <a:r>
              <a:rPr sz="1500" spc="-75" dirty="0"/>
              <a:t> </a:t>
            </a:r>
            <a:r>
              <a:rPr sz="1500" dirty="0"/>
              <a:t>маркировки</a:t>
            </a:r>
            <a:r>
              <a:rPr sz="1500" spc="-75" dirty="0"/>
              <a:t> </a:t>
            </a:r>
            <a:r>
              <a:rPr sz="1500" spc="-8" dirty="0"/>
              <a:t>товаров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3938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432816"/>
            <a:ext cx="8035290" cy="95326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9176" y="546608"/>
            <a:ext cx="74942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Trebuchet MS"/>
                <a:cs typeface="Trebuchet MS"/>
              </a:rPr>
              <a:t>Ответственность</a:t>
            </a:r>
            <a:r>
              <a:rPr sz="3400" b="1" spc="-9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участников</a:t>
            </a:r>
            <a:r>
              <a:rPr sz="3400" b="1" spc="-60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рынка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67" y="1189580"/>
            <a:ext cx="6533260" cy="475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2665" y="207721"/>
            <a:ext cx="6096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9030" marR="5080" indent="-2386965"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Ответственность</a:t>
            </a:r>
            <a:r>
              <a:rPr spc="-254" dirty="0"/>
              <a:t> </a:t>
            </a:r>
            <a:r>
              <a:rPr spc="-10" dirty="0"/>
              <a:t>участников рынка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28" y="1282636"/>
            <a:ext cx="6644258" cy="483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358099"/>
            <a:ext cx="6669785" cy="459117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629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Ответственность</a:t>
            </a:r>
            <a:r>
              <a:rPr sz="3200" b="1" spc="-16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участников</a:t>
            </a:r>
            <a:r>
              <a:rPr sz="3200" b="1" spc="-155" dirty="0">
                <a:latin typeface="Trebuchet MS"/>
                <a:cs typeface="Trebuchet MS"/>
              </a:rPr>
              <a:t> </a:t>
            </a:r>
            <a:r>
              <a:rPr sz="3200" b="1" spc="-20" dirty="0">
                <a:latin typeface="Trebuchet MS"/>
                <a:cs typeface="Trebuchet MS"/>
              </a:rPr>
              <a:t>рынка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844801"/>
            <a:ext cx="6806565" cy="25923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Ответственность</a:t>
            </a:r>
            <a:r>
              <a:rPr spc="-215" dirty="0"/>
              <a:t> </a:t>
            </a:r>
            <a:r>
              <a:rPr dirty="0"/>
              <a:t>участников</a:t>
            </a:r>
            <a:r>
              <a:rPr spc="-235" dirty="0"/>
              <a:t> </a:t>
            </a:r>
            <a:r>
              <a:rPr spc="-10" dirty="0"/>
              <a:t>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922" y="1772792"/>
            <a:ext cx="7013956" cy="25923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Отвественность</a:t>
            </a:r>
            <a:r>
              <a:rPr spc="-229" dirty="0"/>
              <a:t> </a:t>
            </a:r>
            <a:r>
              <a:rPr dirty="0"/>
              <a:t>участников</a:t>
            </a:r>
            <a:r>
              <a:rPr spc="-245" dirty="0"/>
              <a:t> </a:t>
            </a:r>
            <a:r>
              <a:rPr spc="-10" dirty="0"/>
              <a:t>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796033"/>
            <a:ext cx="7128764" cy="3265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Отвественность</a:t>
            </a:r>
            <a:r>
              <a:rPr spc="-229" dirty="0"/>
              <a:t> </a:t>
            </a:r>
            <a:r>
              <a:rPr dirty="0"/>
              <a:t>участников</a:t>
            </a:r>
            <a:r>
              <a:rPr spc="-245" dirty="0"/>
              <a:t> </a:t>
            </a:r>
            <a:r>
              <a:rPr spc="-10" dirty="0"/>
              <a:t>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981073"/>
            <a:ext cx="7344791" cy="28959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Ответственность</a:t>
            </a:r>
            <a:r>
              <a:rPr spc="-185" dirty="0"/>
              <a:t> </a:t>
            </a:r>
            <a:r>
              <a:rPr dirty="0"/>
              <a:t>участников</a:t>
            </a:r>
            <a:r>
              <a:rPr spc="-204" dirty="0"/>
              <a:t> </a:t>
            </a:r>
            <a:r>
              <a:rPr spc="-10" dirty="0"/>
              <a:t>рынка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340738"/>
            <a:ext cx="6616192" cy="41765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49" rIns="0" bIns="0" rtlCol="0">
            <a:spAutoFit/>
          </a:bodyPr>
          <a:lstStyle/>
          <a:p>
            <a:pPr marL="1228090">
              <a:lnSpc>
                <a:spcPct val="100000"/>
              </a:lnSpc>
              <a:spcBef>
                <a:spcPts val="100"/>
              </a:spcBef>
            </a:pPr>
            <a:r>
              <a:rPr dirty="0"/>
              <a:t>Методика</a:t>
            </a:r>
            <a:r>
              <a:rPr spc="-170" dirty="0"/>
              <a:t> </a:t>
            </a:r>
            <a:r>
              <a:rPr spc="-10" dirty="0"/>
              <a:t>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800" y="1231607"/>
            <a:ext cx="6259702" cy="46456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Методика</a:t>
            </a:r>
            <a:r>
              <a:rPr spc="-130" dirty="0"/>
              <a:t> </a:t>
            </a:r>
            <a:r>
              <a:rPr spc="-10" dirty="0"/>
              <a:t>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462786"/>
            <a:ext cx="7722870" cy="42183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310515" indent="-342900">
              <a:lnSpc>
                <a:spcPct val="80000"/>
              </a:lnSpc>
              <a:spcBef>
                <a:spcPts val="405"/>
              </a:spcBef>
              <a:tabLst>
                <a:tab pos="354965" algn="l"/>
              </a:tabLst>
            </a:pPr>
            <a:r>
              <a:rPr sz="1050" spc="2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0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Маркировка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«Честный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ЗНАК»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система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цифровой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маркировки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прослеживаемости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товаров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России,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разработанная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борьбы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контрафактной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продукцией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обеспечения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прозрачности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товарооборота.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Система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была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запущена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2019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году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охватывает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различные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категории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товаров,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такие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как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табачная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продукция,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обувь,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лекарства,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парфюмерия,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шины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другие.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54965" algn="l"/>
              </a:tabLst>
            </a:pPr>
            <a:r>
              <a:rPr sz="1050" spc="2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0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Основные</a:t>
            </a:r>
            <a:r>
              <a:rPr sz="13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цели</a:t>
            </a:r>
            <a:r>
              <a:rPr sz="13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rebuchet MS"/>
                <a:cs typeface="Trebuchet MS"/>
              </a:rPr>
              <a:t>системы:</a:t>
            </a:r>
            <a:endParaRPr sz="1300">
              <a:latin typeface="Trebuchet MS"/>
              <a:cs typeface="Trebuchet MS"/>
            </a:endParaRPr>
          </a:p>
          <a:p>
            <a:pPr marL="550545" indent="-194945">
              <a:lnSpc>
                <a:spcPts val="1250"/>
              </a:lnSpc>
              <a:buFont typeface="Trebuchet MS"/>
              <a:buAutoNum type="arabicPeriod"/>
              <a:tabLst>
                <a:tab pos="550545" algn="l"/>
              </a:tabLst>
            </a:pP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Борьба</a:t>
            </a:r>
            <a:r>
              <a:rPr sz="13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3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контрафактом</a:t>
            </a:r>
            <a:r>
              <a:rPr sz="13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маркировка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позволяет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отслеживать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происхождение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товаров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endParaRPr sz="1300">
              <a:latin typeface="Trebuchet MS"/>
              <a:cs typeface="Trebuchet MS"/>
            </a:endParaRPr>
          </a:p>
          <a:p>
            <a:pPr marL="355600">
              <a:lnSpc>
                <a:spcPts val="1250"/>
              </a:lnSpc>
            </a:pP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выявлять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подделки.</a:t>
            </a:r>
            <a:endParaRPr sz="1300">
              <a:latin typeface="Trebuchet MS"/>
              <a:cs typeface="Trebuchet MS"/>
            </a:endParaRPr>
          </a:p>
          <a:p>
            <a:pPr marL="355600" marR="299085" indent="194945">
              <a:lnSpc>
                <a:spcPts val="1250"/>
              </a:lnSpc>
              <a:spcBef>
                <a:spcPts val="145"/>
              </a:spcBef>
              <a:buFont typeface="Trebuchet MS"/>
              <a:buAutoNum type="arabicPeriod" startAt="2"/>
              <a:tabLst>
                <a:tab pos="550545" algn="l"/>
              </a:tabLst>
            </a:pP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Повышение</a:t>
            </a:r>
            <a:r>
              <a:rPr sz="13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прозрачности</a:t>
            </a:r>
            <a:r>
              <a:rPr sz="13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рынка</a:t>
            </a:r>
            <a:r>
              <a:rPr sz="13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3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система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помогает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контролировать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оборот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товаров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собирать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данные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анализа.</a:t>
            </a:r>
            <a:endParaRPr sz="1300">
              <a:latin typeface="Trebuchet MS"/>
              <a:cs typeface="Trebuchet MS"/>
            </a:endParaRPr>
          </a:p>
          <a:p>
            <a:pPr marL="355600" marR="510540" indent="194945">
              <a:lnSpc>
                <a:spcPct val="80000"/>
              </a:lnSpc>
              <a:spcBef>
                <a:spcPts val="10"/>
              </a:spcBef>
              <a:buFont typeface="Trebuchet MS"/>
              <a:buAutoNum type="arabicPeriod" startAt="2"/>
              <a:tabLst>
                <a:tab pos="550545" algn="l"/>
              </a:tabLst>
            </a:pP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Защита</a:t>
            </a:r>
            <a:r>
              <a:rPr sz="13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rebuchet MS"/>
                <a:cs typeface="Trebuchet MS"/>
              </a:rPr>
              <a:t>потребителей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3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покупатели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могут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проверить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подлинность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товара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помощью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специального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приложения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3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сайта.</a:t>
            </a:r>
            <a:endParaRPr sz="1300">
              <a:latin typeface="Trebuchet MS"/>
              <a:cs typeface="Trebuchet MS"/>
            </a:endParaRPr>
          </a:p>
          <a:p>
            <a:pPr marL="355600" marR="610235" indent="194945">
              <a:lnSpc>
                <a:spcPct val="80000"/>
              </a:lnSpc>
              <a:buFont typeface="Trebuchet MS"/>
              <a:buAutoNum type="arabicPeriod" startAt="2"/>
              <a:tabLst>
                <a:tab pos="550545" algn="l"/>
              </a:tabLst>
            </a:pP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Упрощение</a:t>
            </a:r>
            <a:r>
              <a:rPr sz="13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налогового</a:t>
            </a:r>
            <a:r>
              <a:rPr sz="13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контроля</a:t>
            </a:r>
            <a:r>
              <a:rPr sz="13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система</a:t>
            </a:r>
            <a:r>
              <a:rPr sz="13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помогает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снизить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уклонение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3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уплаты налогов.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buClr>
                <a:srgbClr val="404040"/>
              </a:buClr>
              <a:buFont typeface="Trebuchet MS"/>
              <a:buAutoNum type="arabicPeriod" startAt="2"/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54965" algn="l"/>
              </a:tabLst>
            </a:pPr>
            <a:r>
              <a:rPr sz="1050" spc="2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0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Как</a:t>
            </a:r>
            <a:r>
              <a:rPr sz="13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13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Trebuchet MS"/>
                <a:cs typeface="Trebuchet MS"/>
              </a:rPr>
              <a:t>работает:</a:t>
            </a:r>
            <a:endParaRPr sz="1300">
              <a:latin typeface="Trebuchet MS"/>
              <a:cs typeface="Trebuchet MS"/>
            </a:endParaRPr>
          </a:p>
          <a:p>
            <a:pPr marL="355600" marR="5080" lvl="1" indent="108585">
              <a:lnSpc>
                <a:spcPts val="1250"/>
              </a:lnSpc>
              <a:spcBef>
                <a:spcPts val="145"/>
              </a:spcBef>
              <a:buChar char="-"/>
              <a:tabLst>
                <a:tab pos="464184" algn="l"/>
              </a:tabLst>
            </a:pP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Каждый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маркируется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уникальным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Matrix-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кодом,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который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содержит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информацию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04040"/>
                </a:solidFill>
                <a:latin typeface="Trebuchet MS"/>
                <a:cs typeface="Trebuchet MS"/>
              </a:rPr>
              <a:t>о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продукте,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производителе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движении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цепочке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поставок.</a:t>
            </a:r>
            <a:endParaRPr sz="1300">
              <a:latin typeface="Trebuchet MS"/>
              <a:cs typeface="Trebuchet MS"/>
            </a:endParaRPr>
          </a:p>
          <a:p>
            <a:pPr marL="355600" marR="727075" lvl="1" indent="108585">
              <a:lnSpc>
                <a:spcPct val="80000"/>
              </a:lnSpc>
              <a:spcBef>
                <a:spcPts val="10"/>
              </a:spcBef>
              <a:buChar char="-"/>
              <a:tabLst>
                <a:tab pos="464184" algn="l"/>
              </a:tabLst>
            </a:pP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Код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наносится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упаковку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товара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сканируется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3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всех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этапах: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3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производства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до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продажи.</a:t>
            </a:r>
            <a:endParaRPr sz="1300">
              <a:latin typeface="Trebuchet MS"/>
              <a:cs typeface="Trebuchet MS"/>
            </a:endParaRPr>
          </a:p>
          <a:p>
            <a:pPr marL="355600" marR="702945" lvl="1" indent="108585">
              <a:lnSpc>
                <a:spcPct val="80000"/>
              </a:lnSpc>
              <a:buChar char="-"/>
              <a:tabLst>
                <a:tab pos="464184" algn="l"/>
              </a:tabLst>
            </a:pP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Потребители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могут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сканировать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код</a:t>
            </a:r>
            <a:r>
              <a:rPr sz="13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через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приложение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«Честный</a:t>
            </a:r>
            <a:r>
              <a:rPr sz="13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ЗНАК»</a:t>
            </a:r>
            <a:r>
              <a:rPr sz="13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3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проверять 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подлинность</a:t>
            </a:r>
            <a:r>
              <a:rPr sz="13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rebuchet MS"/>
                <a:cs typeface="Trebuchet MS"/>
              </a:rPr>
              <a:t>товара.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554736"/>
            <a:ext cx="7407402" cy="9532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871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Trebuchet MS"/>
                <a:cs typeface="Trebuchet MS"/>
              </a:rPr>
              <a:t>Что</a:t>
            </a:r>
            <a:r>
              <a:rPr sz="3400" b="1" spc="-5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такое</a:t>
            </a:r>
            <a:r>
              <a:rPr sz="3400" b="1" spc="-40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система</a:t>
            </a:r>
            <a:r>
              <a:rPr sz="3400" b="1" spc="-3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Честный</a:t>
            </a:r>
            <a:r>
              <a:rPr sz="3400" b="1" spc="-55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знак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38668" cy="443198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34" y="990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366" y="665397"/>
            <a:ext cx="3743806" cy="4287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235" rIns="0" bIns="0" rtlCol="0">
            <a:spAutoFit/>
          </a:bodyPr>
          <a:lstStyle/>
          <a:p>
            <a:pPr marL="147193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Trebuchet MS"/>
                <a:cs typeface="Trebuchet MS"/>
              </a:rPr>
              <a:t>Товарные</a:t>
            </a:r>
            <a:r>
              <a:rPr sz="3400" b="1" spc="-195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Группы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5762" y="49390"/>
            <a:ext cx="6887845" cy="6043930"/>
            <a:chOff x="215762" y="49390"/>
            <a:chExt cx="6887845" cy="60439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1082890"/>
              <a:ext cx="6780022" cy="50104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762" y="49390"/>
              <a:ext cx="1001355" cy="9313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44" y="935736"/>
            <a:ext cx="5084826" cy="9532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567" y="1049781"/>
            <a:ext cx="44157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Trebuchet MS"/>
                <a:cs typeface="Trebuchet MS"/>
              </a:rPr>
              <a:t>Система</a:t>
            </a:r>
            <a:r>
              <a:rPr sz="3400" b="1" spc="-35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маркировки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024376"/>
            <a:ext cx="37179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Кого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коснется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данная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система:</a:t>
            </a:r>
            <a:endParaRPr sz="2000">
              <a:latin typeface="Trebuchet MS"/>
              <a:cs typeface="Trebuchet MS"/>
            </a:endParaRPr>
          </a:p>
          <a:p>
            <a:pPr marL="314960" indent="-302260">
              <a:lnSpc>
                <a:spcPct val="100000"/>
              </a:lnSpc>
              <a:buAutoNum type="arabicParenR"/>
              <a:tabLst>
                <a:tab pos="314960" algn="l"/>
              </a:tabLst>
            </a:pPr>
            <a:r>
              <a:rPr sz="2000" spc="-10" dirty="0">
                <a:latin typeface="Trebuchet MS"/>
                <a:cs typeface="Trebuchet MS"/>
              </a:rPr>
              <a:t>Производитель</a:t>
            </a:r>
            <a:endParaRPr sz="2000">
              <a:latin typeface="Trebuchet MS"/>
              <a:cs typeface="Trebuchet MS"/>
            </a:endParaRPr>
          </a:p>
          <a:p>
            <a:pPr marL="314960" indent="-302260">
              <a:lnSpc>
                <a:spcPct val="100000"/>
              </a:lnSpc>
              <a:buAutoNum type="arabicParenR"/>
              <a:tabLst>
                <a:tab pos="314960" algn="l"/>
              </a:tabLst>
            </a:pPr>
            <a:r>
              <a:rPr sz="2000" spc="-10" dirty="0">
                <a:latin typeface="Trebuchet MS"/>
                <a:cs typeface="Trebuchet MS"/>
              </a:rPr>
              <a:t>Импортер</a:t>
            </a:r>
            <a:endParaRPr sz="2000">
              <a:latin typeface="Trebuchet MS"/>
              <a:cs typeface="Trebuchet MS"/>
            </a:endParaRPr>
          </a:p>
          <a:p>
            <a:pPr marL="314960" indent="-302260">
              <a:lnSpc>
                <a:spcPct val="100000"/>
              </a:lnSpc>
              <a:buAutoNum type="arabicParenR"/>
              <a:tabLst>
                <a:tab pos="314960" algn="l"/>
              </a:tabLst>
            </a:pPr>
            <a:r>
              <a:rPr sz="2000" dirty="0">
                <a:latin typeface="Trebuchet MS"/>
                <a:cs typeface="Trebuchet MS"/>
              </a:rPr>
              <a:t>Оптовое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звено</a:t>
            </a:r>
            <a:endParaRPr sz="2000">
              <a:latin typeface="Trebuchet MS"/>
              <a:cs typeface="Trebuchet MS"/>
            </a:endParaRPr>
          </a:p>
          <a:p>
            <a:pPr marL="314960" indent="-30226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14960" algn="l"/>
              </a:tabLst>
            </a:pPr>
            <a:r>
              <a:rPr sz="2000" spc="-10" dirty="0">
                <a:latin typeface="Trebuchet MS"/>
                <a:cs typeface="Trebuchet MS"/>
              </a:rPr>
              <a:t>Розница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2" y="1628775"/>
            <a:ext cx="7020305" cy="239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692658"/>
            <a:ext cx="6880986" cy="48340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037" y="-4762"/>
            <a:ext cx="4022725" cy="6867525"/>
            <a:chOff x="5126037" y="-4762"/>
            <a:chExt cx="4022725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0"/>
              <a:ext cx="4013200" cy="6858000"/>
            </a:xfrm>
            <a:custGeom>
              <a:avLst/>
              <a:gdLst/>
              <a:ahLst/>
              <a:cxnLst/>
              <a:rect l="l" t="t" r="r" b="b"/>
              <a:pathLst>
                <a:path w="4013200" h="6858000">
                  <a:moveTo>
                    <a:pt x="0" y="6858000"/>
                  </a:moveTo>
                  <a:lnTo>
                    <a:pt x="4013200" y="4181815"/>
                  </a:lnTo>
                </a:path>
                <a:path w="4013200" h="6858000">
                  <a:moveTo>
                    <a:pt x="1911857" y="0"/>
                  </a:moveTo>
                  <a:lnTo>
                    <a:pt x="3131057" y="6857999"/>
                  </a:lnTo>
                </a:path>
              </a:pathLst>
            </a:custGeom>
            <a:ln w="9525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1" y="0"/>
                  </a:moveTo>
                  <a:lnTo>
                    <a:pt x="0" y="6858000"/>
                  </a:lnTo>
                  <a:lnTo>
                    <a:pt x="2252091" y="6858000"/>
                  </a:lnTo>
                  <a:lnTo>
                    <a:pt x="2252091" y="8203"/>
                  </a:lnTo>
                  <a:lnTo>
                    <a:pt x="2023491" y="0"/>
                  </a:lnTo>
                  <a:close/>
                </a:path>
              </a:pathLst>
            </a:custGeom>
            <a:solidFill>
              <a:srgbClr val="E3831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2" y="6858000"/>
                  </a:lnTo>
                  <a:lnTo>
                    <a:pt x="1937292" y="6858000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E3831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08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91" y="0"/>
                  </a:moveTo>
                  <a:lnTo>
                    <a:pt x="0" y="2936849"/>
                  </a:lnTo>
                  <a:lnTo>
                    <a:pt x="2506091" y="2936849"/>
                  </a:lnTo>
                  <a:lnTo>
                    <a:pt x="250609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9" y="6858000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AB6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8" y="0"/>
                  </a:lnTo>
                  <a:lnTo>
                    <a:pt x="0" y="6858000"/>
                  </a:lnTo>
                  <a:lnTo>
                    <a:pt x="848232" y="6858000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BC572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381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618" y="0"/>
                  </a:moveTo>
                  <a:lnTo>
                    <a:pt x="0" y="0"/>
                  </a:lnTo>
                  <a:lnTo>
                    <a:pt x="937366" y="6858000"/>
                  </a:lnTo>
                  <a:lnTo>
                    <a:pt x="1048618" y="6858000"/>
                  </a:lnTo>
                  <a:lnTo>
                    <a:pt x="1048618" y="0"/>
                  </a:lnTo>
                  <a:close/>
                </a:path>
              </a:pathLst>
            </a:custGeom>
            <a:solidFill>
              <a:srgbClr val="8E422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817" y="4918433"/>
              <a:ext cx="1075690" cy="1939925"/>
            </a:xfrm>
            <a:custGeom>
              <a:avLst/>
              <a:gdLst/>
              <a:ahLst/>
              <a:cxnLst/>
              <a:rect l="l" t="t" r="r" b="b"/>
              <a:pathLst>
                <a:path w="1075690" h="1939925">
                  <a:moveTo>
                    <a:pt x="1075181" y="0"/>
                  </a:moveTo>
                  <a:lnTo>
                    <a:pt x="0" y="1939566"/>
                  </a:lnTo>
                  <a:lnTo>
                    <a:pt x="1075181" y="1934563"/>
                  </a:lnTo>
                  <a:lnTo>
                    <a:pt x="1075181" y="0"/>
                  </a:lnTo>
                  <a:close/>
                </a:path>
              </a:pathLst>
            </a:custGeom>
            <a:solidFill>
              <a:srgbClr val="AB6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01" y="1127284"/>
            <a:ext cx="8370094" cy="540068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39983" y="0"/>
                </a:moveTo>
                <a:lnTo>
                  <a:pt x="120002" y="0"/>
                </a:lnTo>
                <a:lnTo>
                  <a:pt x="73289" y="9429"/>
                </a:lnTo>
                <a:lnTo>
                  <a:pt x="35145" y="35147"/>
                </a:lnTo>
                <a:lnTo>
                  <a:pt x="9429" y="73294"/>
                </a:lnTo>
                <a:lnTo>
                  <a:pt x="0" y="120014"/>
                </a:lnTo>
                <a:lnTo>
                  <a:pt x="0" y="599947"/>
                </a:lnTo>
                <a:lnTo>
                  <a:pt x="9429" y="646668"/>
                </a:lnTo>
                <a:lnTo>
                  <a:pt x="35145" y="684815"/>
                </a:lnTo>
                <a:lnTo>
                  <a:pt x="73289" y="710533"/>
                </a:lnTo>
                <a:lnTo>
                  <a:pt x="120002" y="719963"/>
                </a:lnTo>
                <a:lnTo>
                  <a:pt x="11039983" y="719963"/>
                </a:lnTo>
                <a:lnTo>
                  <a:pt x="11086703" y="710533"/>
                </a:lnTo>
                <a:lnTo>
                  <a:pt x="11124850" y="684815"/>
                </a:lnTo>
                <a:lnTo>
                  <a:pt x="11150568" y="646668"/>
                </a:lnTo>
                <a:lnTo>
                  <a:pt x="11159998" y="599947"/>
                </a:lnTo>
                <a:lnTo>
                  <a:pt x="11159998" y="120014"/>
                </a:lnTo>
                <a:lnTo>
                  <a:pt x="11150568" y="73294"/>
                </a:lnTo>
                <a:lnTo>
                  <a:pt x="11124850" y="35147"/>
                </a:lnTo>
                <a:lnTo>
                  <a:pt x="11086703" y="9429"/>
                </a:lnTo>
                <a:lnTo>
                  <a:pt x="11039983" y="0"/>
                </a:lnTo>
                <a:close/>
              </a:path>
            </a:pathLst>
          </a:custGeom>
          <a:solidFill>
            <a:srgbClr val="F6F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999" y="1013041"/>
            <a:ext cx="5804001" cy="622901"/>
          </a:xfrm>
          <a:prstGeom prst="rect">
            <a:avLst/>
          </a:prstGeom>
        </p:spPr>
        <p:txBody>
          <a:bodyPr vert="horz" wrap="square" lIns="0" tIns="159677" rIns="0" bIns="0" rtlCol="0">
            <a:spAutoFit/>
          </a:bodyPr>
          <a:lstStyle/>
          <a:p>
            <a:pPr marL="136208">
              <a:spcBef>
                <a:spcPts val="79"/>
              </a:spcBef>
            </a:pPr>
            <a:r>
              <a:rPr sz="1500" dirty="0"/>
              <a:t>Этапы</a:t>
            </a:r>
            <a:r>
              <a:rPr sz="1500" spc="-53" dirty="0"/>
              <a:t> </a:t>
            </a:r>
            <a:r>
              <a:rPr sz="1500" dirty="0"/>
              <a:t>введения</a:t>
            </a:r>
            <a:r>
              <a:rPr sz="1500" spc="-26" dirty="0"/>
              <a:t> </a:t>
            </a:r>
            <a:r>
              <a:rPr sz="1500" dirty="0"/>
              <a:t>обязательной</a:t>
            </a:r>
            <a:r>
              <a:rPr sz="1500" spc="-53" dirty="0"/>
              <a:t> </a:t>
            </a:r>
            <a:r>
              <a:rPr sz="1500" dirty="0"/>
              <a:t>маркировки</a:t>
            </a:r>
            <a:r>
              <a:rPr sz="1500" spc="-71" dirty="0"/>
              <a:t> </a:t>
            </a:r>
            <a:r>
              <a:rPr sz="1500" dirty="0"/>
              <a:t>новых</a:t>
            </a:r>
            <a:r>
              <a:rPr sz="1500" spc="-41" dirty="0"/>
              <a:t> </a:t>
            </a:r>
            <a:r>
              <a:rPr sz="1500" dirty="0"/>
              <a:t>групп</a:t>
            </a:r>
            <a:r>
              <a:rPr sz="1500" spc="-41" dirty="0"/>
              <a:t> </a:t>
            </a:r>
            <a:r>
              <a:rPr sz="1500" dirty="0"/>
              <a:t>товаров</a:t>
            </a:r>
            <a:r>
              <a:rPr sz="1500" spc="-45" dirty="0"/>
              <a:t> </a:t>
            </a:r>
            <a:r>
              <a:rPr sz="1500" spc="-8" dirty="0"/>
              <a:t>одежды</a:t>
            </a:r>
            <a:endParaRPr sz="1500"/>
          </a:p>
        </p:txBody>
      </p:sp>
      <p:grpSp>
        <p:nvGrpSpPr>
          <p:cNvPr id="4" name="object 4"/>
          <p:cNvGrpSpPr/>
          <p:nvPr/>
        </p:nvGrpSpPr>
        <p:grpSpPr>
          <a:xfrm>
            <a:off x="377476" y="1929383"/>
            <a:ext cx="8389144" cy="3717608"/>
            <a:chOff x="503301" y="1429511"/>
            <a:chExt cx="11185525" cy="4956810"/>
          </a:xfrm>
        </p:grpSpPr>
        <p:sp>
          <p:nvSpPr>
            <p:cNvPr id="5" name="object 5"/>
            <p:cNvSpPr/>
            <p:nvPr/>
          </p:nvSpPr>
          <p:spPr>
            <a:xfrm>
              <a:off x="509651" y="1435861"/>
              <a:ext cx="11172825" cy="4944110"/>
            </a:xfrm>
            <a:custGeom>
              <a:avLst/>
              <a:gdLst/>
              <a:ahLst/>
              <a:cxnLst/>
              <a:rect l="l" t="t" r="r" b="b"/>
              <a:pathLst>
                <a:path w="11172825" h="4944110">
                  <a:moveTo>
                    <a:pt x="3639185" y="0"/>
                  </a:moveTo>
                  <a:lnTo>
                    <a:pt x="3639185" y="4944046"/>
                  </a:lnTo>
                </a:path>
                <a:path w="11172825" h="4944110">
                  <a:moveTo>
                    <a:pt x="4140962" y="0"/>
                  </a:moveTo>
                  <a:lnTo>
                    <a:pt x="4140962" y="4944046"/>
                  </a:lnTo>
                </a:path>
                <a:path w="11172825" h="4944110">
                  <a:moveTo>
                    <a:pt x="4642739" y="0"/>
                  </a:moveTo>
                  <a:lnTo>
                    <a:pt x="4642739" y="4944046"/>
                  </a:lnTo>
                </a:path>
                <a:path w="11172825" h="4944110">
                  <a:moveTo>
                    <a:pt x="5144643" y="0"/>
                  </a:moveTo>
                  <a:lnTo>
                    <a:pt x="5144643" y="4944046"/>
                  </a:lnTo>
                </a:path>
                <a:path w="11172825" h="4944110">
                  <a:moveTo>
                    <a:pt x="5646420" y="0"/>
                  </a:moveTo>
                  <a:lnTo>
                    <a:pt x="5646420" y="4944046"/>
                  </a:lnTo>
                </a:path>
                <a:path w="11172825" h="4944110">
                  <a:moveTo>
                    <a:pt x="6148197" y="0"/>
                  </a:moveTo>
                  <a:lnTo>
                    <a:pt x="6148197" y="4944046"/>
                  </a:lnTo>
                </a:path>
                <a:path w="11172825" h="4944110">
                  <a:moveTo>
                    <a:pt x="6650101" y="0"/>
                  </a:moveTo>
                  <a:lnTo>
                    <a:pt x="6650101" y="4944046"/>
                  </a:lnTo>
                </a:path>
                <a:path w="11172825" h="4944110">
                  <a:moveTo>
                    <a:pt x="7151878" y="0"/>
                  </a:moveTo>
                  <a:lnTo>
                    <a:pt x="7151878" y="4944046"/>
                  </a:lnTo>
                </a:path>
                <a:path w="11172825" h="4944110">
                  <a:moveTo>
                    <a:pt x="7653655" y="0"/>
                  </a:moveTo>
                  <a:lnTo>
                    <a:pt x="7653655" y="4944046"/>
                  </a:lnTo>
                </a:path>
                <a:path w="11172825" h="4944110">
                  <a:moveTo>
                    <a:pt x="8155432" y="0"/>
                  </a:moveTo>
                  <a:lnTo>
                    <a:pt x="8155432" y="4944046"/>
                  </a:lnTo>
                </a:path>
                <a:path w="11172825" h="4944110">
                  <a:moveTo>
                    <a:pt x="8657336" y="0"/>
                  </a:moveTo>
                  <a:lnTo>
                    <a:pt x="8657336" y="4944046"/>
                  </a:lnTo>
                </a:path>
                <a:path w="11172825" h="4944110">
                  <a:moveTo>
                    <a:pt x="9159113" y="0"/>
                  </a:moveTo>
                  <a:lnTo>
                    <a:pt x="9159113" y="4944046"/>
                  </a:lnTo>
                </a:path>
                <a:path w="11172825" h="4944110">
                  <a:moveTo>
                    <a:pt x="9660890" y="0"/>
                  </a:moveTo>
                  <a:lnTo>
                    <a:pt x="9660890" y="4944046"/>
                  </a:lnTo>
                </a:path>
                <a:path w="11172825" h="4944110">
                  <a:moveTo>
                    <a:pt x="10162667" y="0"/>
                  </a:moveTo>
                  <a:lnTo>
                    <a:pt x="10162667" y="4944046"/>
                  </a:lnTo>
                </a:path>
                <a:path w="11172825" h="4944110">
                  <a:moveTo>
                    <a:pt x="10664571" y="0"/>
                  </a:moveTo>
                  <a:lnTo>
                    <a:pt x="10664571" y="4944046"/>
                  </a:lnTo>
                </a:path>
                <a:path w="11172825" h="4944110">
                  <a:moveTo>
                    <a:pt x="0" y="433070"/>
                  </a:moveTo>
                  <a:lnTo>
                    <a:pt x="11172698" y="433070"/>
                  </a:lnTo>
                </a:path>
                <a:path w="11172825" h="4944110">
                  <a:moveTo>
                    <a:pt x="0" y="1164589"/>
                  </a:moveTo>
                  <a:lnTo>
                    <a:pt x="11172698" y="1164589"/>
                  </a:lnTo>
                </a:path>
                <a:path w="11172825" h="4944110">
                  <a:moveTo>
                    <a:pt x="0" y="2048510"/>
                  </a:moveTo>
                  <a:lnTo>
                    <a:pt x="11172698" y="2048510"/>
                  </a:lnTo>
                </a:path>
                <a:path w="11172825" h="4944110">
                  <a:moveTo>
                    <a:pt x="0" y="2627630"/>
                  </a:moveTo>
                  <a:lnTo>
                    <a:pt x="11172698" y="2627630"/>
                  </a:lnTo>
                </a:path>
                <a:path w="11172825" h="4944110">
                  <a:moveTo>
                    <a:pt x="0" y="3206750"/>
                  </a:moveTo>
                  <a:lnTo>
                    <a:pt x="11172698" y="3206750"/>
                  </a:lnTo>
                </a:path>
                <a:path w="11172825" h="4944110">
                  <a:moveTo>
                    <a:pt x="0" y="3938270"/>
                  </a:moveTo>
                  <a:lnTo>
                    <a:pt x="11172698" y="3938270"/>
                  </a:lnTo>
                </a:path>
                <a:path w="11172825" h="4944110">
                  <a:moveTo>
                    <a:pt x="0" y="4517326"/>
                  </a:moveTo>
                  <a:lnTo>
                    <a:pt x="11172698" y="4517326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9651" y="1435861"/>
              <a:ext cx="11172825" cy="4944110"/>
            </a:xfrm>
            <a:custGeom>
              <a:avLst/>
              <a:gdLst/>
              <a:ahLst/>
              <a:cxnLst/>
              <a:rect l="l" t="t" r="r" b="b"/>
              <a:pathLst>
                <a:path w="11172825" h="4944110">
                  <a:moveTo>
                    <a:pt x="6350" y="0"/>
                  </a:moveTo>
                  <a:lnTo>
                    <a:pt x="6350" y="4944046"/>
                  </a:lnTo>
                </a:path>
                <a:path w="11172825" h="4944110">
                  <a:moveTo>
                    <a:pt x="11166348" y="0"/>
                  </a:moveTo>
                  <a:lnTo>
                    <a:pt x="11166348" y="4944046"/>
                  </a:lnTo>
                </a:path>
                <a:path w="11172825" h="4944110">
                  <a:moveTo>
                    <a:pt x="0" y="6350"/>
                  </a:moveTo>
                  <a:lnTo>
                    <a:pt x="1117269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21987" y="1521205"/>
              <a:ext cx="7454265" cy="252095"/>
            </a:xfrm>
            <a:custGeom>
              <a:avLst/>
              <a:gdLst/>
              <a:ahLst/>
              <a:cxnLst/>
              <a:rect l="l" t="t" r="r" b="b"/>
              <a:pathLst>
                <a:path w="7454265" h="252094">
                  <a:moveTo>
                    <a:pt x="7328027" y="0"/>
                  </a:moveTo>
                  <a:lnTo>
                    <a:pt x="0" y="0"/>
                  </a:lnTo>
                  <a:lnTo>
                    <a:pt x="0" y="251968"/>
                  </a:lnTo>
                  <a:lnTo>
                    <a:pt x="7328027" y="251968"/>
                  </a:lnTo>
                  <a:lnTo>
                    <a:pt x="7454011" y="125984"/>
                  </a:lnTo>
                  <a:lnTo>
                    <a:pt x="7328027" y="0"/>
                  </a:lnTo>
                  <a:close/>
                </a:path>
              </a:pathLst>
            </a:custGeom>
            <a:solidFill>
              <a:srgbClr val="F6F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0365" y="2030254"/>
            <a:ext cx="1338739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1.</a:t>
            </a:r>
            <a:r>
              <a:rPr sz="750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Доступ</a:t>
            </a:r>
            <a:r>
              <a:rPr sz="750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</a:t>
            </a:r>
            <a:r>
              <a:rPr sz="750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тестовому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контуру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65" y="2350294"/>
            <a:ext cx="2458878" cy="35538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2.</a:t>
            </a:r>
            <a:r>
              <a:rPr sz="75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Доступ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промышленному</a:t>
            </a:r>
            <a:r>
              <a:rPr sz="750" spc="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контуру</a:t>
            </a:r>
            <a:r>
              <a:rPr sz="750" spc="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(возможность</a:t>
            </a:r>
            <a:endParaRPr sz="750">
              <a:latin typeface="Segoe UI"/>
              <a:cs typeface="Segoe UI"/>
            </a:endParaRPr>
          </a:p>
          <a:p>
            <a:pPr marL="9525" marR="3810"/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заказа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КМ,</a:t>
            </a:r>
            <a:r>
              <a:rPr sz="750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маркировка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75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,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добровольные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ввод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45" dirty="0">
                <a:solidFill>
                  <a:srgbClr val="62666A"/>
                </a:solidFill>
                <a:latin typeface="Segoe UI"/>
                <a:cs typeface="Segoe UI"/>
              </a:rPr>
              <a:t>в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оборот,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оборот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выбытие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через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кассу)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64" y="2898934"/>
            <a:ext cx="2481263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3.</a:t>
            </a:r>
            <a:r>
              <a:rPr sz="750" spc="-4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Старт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обязательной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маркировки</a:t>
            </a:r>
            <a:r>
              <a:rPr sz="75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(запрет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на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оборот</a:t>
            </a:r>
            <a:r>
              <a:rPr sz="750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немаркированной</a:t>
            </a:r>
            <a:r>
              <a:rPr sz="750" spc="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продукции,</a:t>
            </a:r>
            <a:r>
              <a:rPr sz="750" spc="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произведенной</a:t>
            </a:r>
            <a:r>
              <a:rPr sz="750" spc="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38" dirty="0">
                <a:solidFill>
                  <a:srgbClr val="62666A"/>
                </a:solidFill>
                <a:latin typeface="Segoe UI"/>
                <a:cs typeface="Segoe UI"/>
              </a:rPr>
              <a:t>с </a:t>
            </a:r>
            <a:r>
              <a:rPr sz="750" b="1" spc="-8" dirty="0">
                <a:solidFill>
                  <a:srgbClr val="62666A"/>
                </a:solidFill>
                <a:latin typeface="Segoe UI"/>
                <a:cs typeface="Segoe UI"/>
              </a:rPr>
              <a:t>01.03.2025</a:t>
            </a:r>
            <a:r>
              <a:rPr sz="750" b="1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b="1" dirty="0">
                <a:solidFill>
                  <a:srgbClr val="62666A"/>
                </a:solidFill>
                <a:latin typeface="Segoe UI"/>
                <a:cs typeface="Segoe UI"/>
              </a:rPr>
              <a:t>г.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,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кроме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остатков,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введенных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оборот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до </a:t>
            </a:r>
            <a:r>
              <a:rPr sz="750" b="1" spc="-8" dirty="0">
                <a:solidFill>
                  <a:srgbClr val="62666A"/>
                </a:solidFill>
                <a:latin typeface="Segoe UI"/>
                <a:cs typeface="Segoe UI"/>
              </a:rPr>
              <a:t>01.03.2025</a:t>
            </a:r>
            <a:r>
              <a:rPr sz="750" b="1" spc="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b="1" spc="-19" dirty="0">
                <a:solidFill>
                  <a:srgbClr val="62666A"/>
                </a:solidFill>
                <a:latin typeface="Segoe UI"/>
                <a:cs typeface="Segoe UI"/>
              </a:rPr>
              <a:t>г.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)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365" y="3562160"/>
            <a:ext cx="2460784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4.</a:t>
            </a:r>
            <a:r>
              <a:rPr sz="750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Запрет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выпуска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таможенными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органами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без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КМ,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приобретенных</a:t>
            </a:r>
            <a:r>
              <a:rPr sz="750" spc="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до</a:t>
            </a:r>
            <a:r>
              <a:rPr sz="750" spc="217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b="1" spc="-8" dirty="0">
                <a:solidFill>
                  <a:srgbClr val="62666A"/>
                </a:solidFill>
                <a:latin typeface="Segoe UI"/>
                <a:cs typeface="Segoe UI"/>
              </a:rPr>
              <a:t>01.03.2025).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365" y="3996499"/>
            <a:ext cx="2055971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4.1.</a:t>
            </a:r>
            <a:r>
              <a:rPr sz="750" spc="-4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Завершение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передачи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сведений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750" spc="-3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систему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маркировки</a:t>
            </a:r>
            <a:r>
              <a:rPr sz="750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вводе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75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оборот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товаров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из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п.4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365" y="4431031"/>
            <a:ext cx="2373154" cy="35538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5.</a:t>
            </a:r>
            <a:r>
              <a:rPr sz="750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Запрет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реализации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немаркированных</a:t>
            </a:r>
            <a:r>
              <a:rPr sz="750" spc="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остатков</a:t>
            </a:r>
            <a:endParaRPr sz="750">
              <a:latin typeface="Segoe UI"/>
              <a:cs typeface="Segoe UI"/>
            </a:endParaRPr>
          </a:p>
          <a:p>
            <a:pPr marL="9525" marR="3810"/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(разрешается хранение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немаркированного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 товара</a:t>
            </a:r>
            <a:r>
              <a:rPr sz="750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на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складе,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обязательное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выбытие</a:t>
            </a:r>
            <a:r>
              <a:rPr sz="750" spc="-3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товара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через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кассу)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365" y="4979670"/>
            <a:ext cx="2209324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6.</a:t>
            </a:r>
            <a:r>
              <a:rPr sz="750" spc="-4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Завершение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описания,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заказа</a:t>
            </a:r>
            <a:r>
              <a:rPr sz="750" spc="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км</a:t>
            </a:r>
            <a:r>
              <a:rPr sz="750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и</a:t>
            </a:r>
            <a:r>
              <a:rPr sz="750" spc="-3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маркировки остатков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64" y="5414239"/>
            <a:ext cx="1766888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7.</a:t>
            </a:r>
            <a:r>
              <a:rPr sz="750" spc="-4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Завершение</a:t>
            </a:r>
            <a:r>
              <a:rPr sz="750" spc="-4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ввода</a:t>
            </a:r>
            <a:r>
              <a:rPr sz="750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остатков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750" spc="-23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750" spc="-8" dirty="0">
                <a:solidFill>
                  <a:srgbClr val="62666A"/>
                </a:solidFill>
                <a:latin typeface="Segoe UI"/>
                <a:cs typeface="Segoe UI"/>
              </a:rPr>
              <a:t>оборот</a:t>
            </a:r>
            <a:endParaRPr sz="75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6118" y="2011300"/>
            <a:ext cx="69342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с</a:t>
            </a:r>
            <a:r>
              <a:rPr sz="900" b="1" spc="-1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01.10.2024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89484" y="2438401"/>
            <a:ext cx="5267801" cy="189071"/>
          </a:xfrm>
          <a:custGeom>
            <a:avLst/>
            <a:gdLst/>
            <a:ahLst/>
            <a:cxnLst/>
            <a:rect l="l" t="t" r="r" b="b"/>
            <a:pathLst>
              <a:path w="7023734" h="252094">
                <a:moveTo>
                  <a:pt x="6897370" y="0"/>
                </a:moveTo>
                <a:lnTo>
                  <a:pt x="0" y="0"/>
                </a:lnTo>
                <a:lnTo>
                  <a:pt x="0" y="251967"/>
                </a:lnTo>
                <a:lnTo>
                  <a:pt x="6897370" y="251967"/>
                </a:lnTo>
                <a:lnTo>
                  <a:pt x="7023354" y="125984"/>
                </a:lnTo>
                <a:lnTo>
                  <a:pt x="6897370" y="0"/>
                </a:lnTo>
                <a:close/>
              </a:path>
            </a:pathLst>
          </a:custGeom>
          <a:solidFill>
            <a:srgbClr val="F6F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9110" y="2451831"/>
            <a:ext cx="320754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с</a:t>
            </a:r>
            <a:r>
              <a:rPr sz="900" b="1" spc="-45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01.10.2024</a:t>
            </a:r>
            <a:r>
              <a:rPr sz="900" dirty="0">
                <a:solidFill>
                  <a:srgbClr val="62666A"/>
                </a:solidFill>
                <a:latin typeface="Segoe UI"/>
                <a:cs typeface="Segoe UI"/>
              </a:rPr>
              <a:t>-</a:t>
            </a:r>
            <a:r>
              <a:rPr sz="900" spc="-60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подача</a:t>
            </a:r>
            <a:r>
              <a:rPr sz="900" b="1" spc="-19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сведений</a:t>
            </a:r>
            <a:r>
              <a:rPr sz="900" b="1" spc="-38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в</a:t>
            </a:r>
            <a:r>
              <a:rPr sz="900" b="1" spc="-26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dirty="0">
                <a:solidFill>
                  <a:srgbClr val="62666A"/>
                </a:solidFill>
                <a:latin typeface="Segoe UI"/>
                <a:cs typeface="Segoe UI"/>
              </a:rPr>
              <a:t>добровольном</a:t>
            </a:r>
            <a:r>
              <a:rPr sz="900" b="1" spc="-11" dirty="0">
                <a:solidFill>
                  <a:srgbClr val="62666A"/>
                </a:solidFill>
                <a:latin typeface="Segoe UI"/>
                <a:cs typeface="Segoe UI"/>
              </a:rPr>
              <a:t> </a:t>
            </a: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порядке</a:t>
            </a:r>
            <a:endParaRPr sz="900">
              <a:latin typeface="Segoe UI"/>
              <a:cs typeface="Segoe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89484" y="3032665"/>
            <a:ext cx="5267801" cy="189071"/>
            <a:chOff x="4652645" y="2900552"/>
            <a:chExt cx="7023734" cy="252095"/>
          </a:xfrm>
        </p:grpSpPr>
        <p:sp>
          <p:nvSpPr>
            <p:cNvPr id="20" name="object 20"/>
            <p:cNvSpPr/>
            <p:nvPr/>
          </p:nvSpPr>
          <p:spPr>
            <a:xfrm>
              <a:off x="4652645" y="2900552"/>
              <a:ext cx="1506220" cy="252095"/>
            </a:xfrm>
            <a:custGeom>
              <a:avLst/>
              <a:gdLst/>
              <a:ahLst/>
              <a:cxnLst/>
              <a:rect l="l" t="t" r="r" b="b"/>
              <a:pathLst>
                <a:path w="1506220" h="252094">
                  <a:moveTo>
                    <a:pt x="1380108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1380108" y="252095"/>
                  </a:lnTo>
                  <a:lnTo>
                    <a:pt x="1506092" y="126111"/>
                  </a:lnTo>
                  <a:lnTo>
                    <a:pt x="13801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8738" y="2900552"/>
              <a:ext cx="5517515" cy="252095"/>
            </a:xfrm>
            <a:custGeom>
              <a:avLst/>
              <a:gdLst/>
              <a:ahLst/>
              <a:cxnLst/>
              <a:rect l="l" t="t" r="r" b="b"/>
              <a:pathLst>
                <a:path w="5517515" h="252094">
                  <a:moveTo>
                    <a:pt x="5391277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5391277" y="252095"/>
                  </a:lnTo>
                  <a:lnTo>
                    <a:pt x="5517261" y="126111"/>
                  </a:lnTo>
                  <a:lnTo>
                    <a:pt x="5391277" y="0"/>
                  </a:lnTo>
                  <a:close/>
                </a:path>
              </a:pathLst>
            </a:custGeom>
            <a:solidFill>
              <a:srgbClr val="F6F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08302" y="3046190"/>
            <a:ext cx="60960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01.03.2025</a:t>
            </a:r>
            <a:endParaRPr sz="9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35862" y="3593306"/>
            <a:ext cx="4521518" cy="1106805"/>
            <a:chOff x="5647816" y="3648075"/>
            <a:chExt cx="6028690" cy="1475740"/>
          </a:xfrm>
        </p:grpSpPr>
        <p:sp>
          <p:nvSpPr>
            <p:cNvPr id="24" name="object 24"/>
            <p:cNvSpPr/>
            <p:nvPr/>
          </p:nvSpPr>
          <p:spPr>
            <a:xfrm>
              <a:off x="5647817" y="3648074"/>
              <a:ext cx="2024380" cy="1475740"/>
            </a:xfrm>
            <a:custGeom>
              <a:avLst/>
              <a:gdLst/>
              <a:ahLst/>
              <a:cxnLst/>
              <a:rect l="l" t="t" r="r" b="b"/>
              <a:pathLst>
                <a:path w="2024379" h="1475739">
                  <a:moveTo>
                    <a:pt x="1780540" y="125984"/>
                  </a:moveTo>
                  <a:lnTo>
                    <a:pt x="1654556" y="0"/>
                  </a:lnTo>
                  <a:lnTo>
                    <a:pt x="0" y="0"/>
                  </a:lnTo>
                  <a:lnTo>
                    <a:pt x="0" y="251968"/>
                  </a:lnTo>
                  <a:lnTo>
                    <a:pt x="1654556" y="251968"/>
                  </a:lnTo>
                  <a:lnTo>
                    <a:pt x="1780540" y="125984"/>
                  </a:lnTo>
                  <a:close/>
                </a:path>
                <a:path w="2024379" h="1475739">
                  <a:moveTo>
                    <a:pt x="2024380" y="1349502"/>
                  </a:moveTo>
                  <a:lnTo>
                    <a:pt x="1898396" y="1223518"/>
                  </a:lnTo>
                  <a:lnTo>
                    <a:pt x="0" y="1223518"/>
                  </a:lnTo>
                  <a:lnTo>
                    <a:pt x="0" y="1475486"/>
                  </a:lnTo>
                  <a:lnTo>
                    <a:pt x="1898396" y="1475486"/>
                  </a:lnTo>
                  <a:lnTo>
                    <a:pt x="2024380" y="134950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72196" y="4871592"/>
              <a:ext cx="4004310" cy="252095"/>
            </a:xfrm>
            <a:custGeom>
              <a:avLst/>
              <a:gdLst/>
              <a:ahLst/>
              <a:cxnLst/>
              <a:rect l="l" t="t" r="r" b="b"/>
              <a:pathLst>
                <a:path w="4004309" h="252095">
                  <a:moveTo>
                    <a:pt x="3877818" y="0"/>
                  </a:moveTo>
                  <a:lnTo>
                    <a:pt x="0" y="0"/>
                  </a:lnTo>
                  <a:lnTo>
                    <a:pt x="0" y="251967"/>
                  </a:lnTo>
                  <a:lnTo>
                    <a:pt x="3877818" y="251967"/>
                  </a:lnTo>
                  <a:lnTo>
                    <a:pt x="4003802" y="125983"/>
                  </a:lnTo>
                  <a:lnTo>
                    <a:pt x="3877818" y="0"/>
                  </a:lnTo>
                  <a:close/>
                </a:path>
              </a:pathLst>
            </a:custGeom>
            <a:solidFill>
              <a:srgbClr val="F6F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14060" y="4524756"/>
            <a:ext cx="60769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01.08.2025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35863" y="4026884"/>
            <a:ext cx="2434590" cy="1556385"/>
          </a:xfrm>
          <a:custGeom>
            <a:avLst/>
            <a:gdLst/>
            <a:ahLst/>
            <a:cxnLst/>
            <a:rect l="l" t="t" r="r" b="b"/>
            <a:pathLst>
              <a:path w="3246120" h="2075179">
                <a:moveTo>
                  <a:pt x="2512060" y="125984"/>
                </a:moveTo>
                <a:lnTo>
                  <a:pt x="2386076" y="0"/>
                </a:lnTo>
                <a:lnTo>
                  <a:pt x="0" y="0"/>
                </a:lnTo>
                <a:lnTo>
                  <a:pt x="0" y="251968"/>
                </a:lnTo>
                <a:lnTo>
                  <a:pt x="2386076" y="251968"/>
                </a:lnTo>
                <a:lnTo>
                  <a:pt x="2512060" y="125984"/>
                </a:lnTo>
                <a:close/>
              </a:path>
              <a:path w="3246120" h="2075179">
                <a:moveTo>
                  <a:pt x="2782062" y="1434795"/>
                </a:moveTo>
                <a:lnTo>
                  <a:pt x="2656078" y="1308735"/>
                </a:lnTo>
                <a:lnTo>
                  <a:pt x="0" y="1308735"/>
                </a:lnTo>
                <a:lnTo>
                  <a:pt x="0" y="1560791"/>
                </a:lnTo>
                <a:lnTo>
                  <a:pt x="2656078" y="1560791"/>
                </a:lnTo>
                <a:lnTo>
                  <a:pt x="2782062" y="1434795"/>
                </a:lnTo>
                <a:close/>
              </a:path>
              <a:path w="3246120" h="2075179">
                <a:moveTo>
                  <a:pt x="3245993" y="1948599"/>
                </a:moveTo>
                <a:lnTo>
                  <a:pt x="3120009" y="1822602"/>
                </a:lnTo>
                <a:lnTo>
                  <a:pt x="0" y="1822602"/>
                </a:lnTo>
                <a:lnTo>
                  <a:pt x="0" y="2074595"/>
                </a:lnTo>
                <a:lnTo>
                  <a:pt x="3120009" y="2074595"/>
                </a:lnTo>
                <a:lnTo>
                  <a:pt x="3245993" y="19485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60707" y="3606927"/>
            <a:ext cx="60912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01.07.2025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9819" y="4040601"/>
            <a:ext cx="60769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01.10.2025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2321" y="5022418"/>
            <a:ext cx="60817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01.11.2025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30270" y="5407838"/>
            <a:ext cx="60769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62666A"/>
                </a:solidFill>
                <a:latin typeface="Segoe UI"/>
                <a:cs typeface="Segoe UI"/>
              </a:rPr>
              <a:t>01.12.2025</a:t>
            </a:r>
            <a:endParaRPr sz="9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96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467993"/>
            <a:ext cx="839851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3065" indent="-9525">
              <a:lnSpc>
                <a:spcPct val="100000"/>
              </a:lnSpc>
              <a:spcBef>
                <a:spcPts val="105"/>
              </a:spcBef>
              <a:buClr>
                <a:srgbClr val="333333"/>
              </a:buClr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dirty="0"/>
              <a:t>	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2000" b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b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марта</a:t>
            </a:r>
            <a:r>
              <a:rPr sz="2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вступает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силу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обязательная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маркировка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вновь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выпускаемых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товаров</a:t>
            </a:r>
            <a:r>
              <a:rPr sz="2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легкой</a:t>
            </a:r>
            <a:r>
              <a:rPr sz="2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промышленности</a:t>
            </a:r>
            <a:endParaRPr sz="2000" dirty="0">
              <a:latin typeface="Calibri"/>
              <a:cs typeface="Calibri"/>
            </a:endParaRPr>
          </a:p>
          <a:p>
            <a:pPr marL="100330" indent="-97155">
              <a:lnSpc>
                <a:spcPct val="100000"/>
              </a:lnSpc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До</a:t>
            </a:r>
            <a:r>
              <a:rPr sz="2000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ноября</a:t>
            </a:r>
            <a:r>
              <a:rPr sz="2000" b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все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участники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рынка</a:t>
            </a:r>
            <a:r>
              <a:rPr sz="2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должны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внести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систему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данные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своих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товарных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остатках,</a:t>
            </a:r>
            <a:r>
              <a:rPr sz="2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получить</a:t>
            </a:r>
            <a:r>
              <a:rPr sz="2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необходимые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коды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нанести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маркировку.</a:t>
            </a:r>
            <a:endParaRPr sz="2000" dirty="0">
              <a:latin typeface="Calibri"/>
              <a:cs typeface="Calibri"/>
            </a:endParaRPr>
          </a:p>
          <a:p>
            <a:pPr marL="12700" marR="460375" indent="-9525">
              <a:lnSpc>
                <a:spcPct val="100000"/>
              </a:lnSpc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	До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декабря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необходимо</a:t>
            </a:r>
            <a:r>
              <a:rPr sz="2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завершить</a:t>
            </a:r>
            <a:r>
              <a:rPr sz="2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процесс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ввода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оборот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маркированных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остатков.</a:t>
            </a:r>
            <a:endParaRPr sz="2000" dirty="0">
              <a:latin typeface="Calibri"/>
              <a:cs typeface="Calibri"/>
            </a:endParaRPr>
          </a:p>
          <a:p>
            <a:pPr marL="100330" indent="-97155">
              <a:lnSpc>
                <a:spcPct val="100000"/>
              </a:lnSpc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2000" b="1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июля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запрещается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ввоз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немаркированной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одежды,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если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она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была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приобретена</a:t>
            </a:r>
            <a:r>
              <a:rPr sz="2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до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28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февраля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года.</a:t>
            </a:r>
            <a:endParaRPr sz="2000" dirty="0">
              <a:latin typeface="Calibri"/>
              <a:cs typeface="Calibri"/>
            </a:endParaRPr>
          </a:p>
          <a:p>
            <a:pPr marL="12700" marR="861694" indent="-9525">
              <a:lnSpc>
                <a:spcPct val="100000"/>
              </a:lnSpc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	С</a:t>
            </a:r>
            <a:r>
              <a:rPr sz="2000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августа</a:t>
            </a:r>
            <a:r>
              <a:rPr sz="2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продажа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немаркированных</a:t>
            </a:r>
            <a:r>
              <a:rPr sz="2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товарных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остатков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становится</a:t>
            </a:r>
            <a:r>
              <a:rPr sz="2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недопустимой.</a:t>
            </a:r>
            <a:endParaRPr sz="2000" dirty="0">
              <a:latin typeface="Calibri"/>
              <a:cs typeface="Calibri"/>
            </a:endParaRPr>
          </a:p>
          <a:p>
            <a:pPr marL="100330" indent="-97155">
              <a:lnSpc>
                <a:spcPct val="100000"/>
              </a:lnSpc>
              <a:buSzPct val="95000"/>
              <a:buFont typeface="Microsoft Sans Serif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До</a:t>
            </a:r>
            <a:r>
              <a:rPr sz="2000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30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сентября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b="1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/>
                <a:cs typeface="Calibri"/>
              </a:rPr>
              <a:t>года</a:t>
            </a:r>
            <a:r>
              <a:rPr sz="2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допускается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ввод</a:t>
            </a:r>
            <a:r>
              <a:rPr sz="2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оборот</a:t>
            </a:r>
            <a:r>
              <a:rPr sz="2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импортных</a:t>
            </a:r>
            <a:r>
              <a:rPr sz="2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товаров,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купленных</a:t>
            </a:r>
            <a:r>
              <a:rPr sz="2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до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введения</a:t>
            </a:r>
            <a:r>
              <a:rPr sz="2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обязательной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маркировки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выпущенных</a:t>
            </a:r>
            <a:r>
              <a:rPr sz="2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период</a:t>
            </a:r>
            <a:r>
              <a:rPr sz="2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333333"/>
                </a:solidFill>
                <a:latin typeface="Calibri"/>
                <a:cs typeface="Calibri"/>
              </a:rPr>
              <a:t>с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марта</a:t>
            </a:r>
            <a:r>
              <a:rPr sz="2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30</a:t>
            </a:r>
            <a:r>
              <a:rPr sz="2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июня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2025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года.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23" y="576072"/>
            <a:ext cx="7788402" cy="9532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953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95"/>
              </a:spcBef>
            </a:pPr>
            <a:r>
              <a:rPr sz="3400" b="1" dirty="0">
                <a:latin typeface="Trebuchet MS"/>
                <a:cs typeface="Trebuchet MS"/>
              </a:rPr>
              <a:t>Сроки</a:t>
            </a:r>
            <a:r>
              <a:rPr sz="3400" b="1" spc="-6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маркировки</a:t>
            </a:r>
            <a:r>
              <a:rPr sz="3400" b="1" spc="-5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одежды</a:t>
            </a:r>
            <a:r>
              <a:rPr sz="3400" b="1" spc="-4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1</a:t>
            </a:r>
            <a:r>
              <a:rPr sz="3400" b="1" spc="-65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слой</a:t>
            </a:r>
            <a:endParaRPr sz="3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dirty="0"/>
              <a:t>Сроки</a:t>
            </a:r>
            <a:r>
              <a:rPr spc="-125" dirty="0"/>
              <a:t> </a:t>
            </a:r>
            <a:r>
              <a:rPr dirty="0"/>
              <a:t>маркировки</a:t>
            </a:r>
            <a:r>
              <a:rPr spc="-135" dirty="0"/>
              <a:t> </a:t>
            </a:r>
            <a:r>
              <a:rPr spc="-10" dirty="0"/>
              <a:t>Игрушки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2798190"/>
            <a:ext cx="7239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0" dirty="0">
                <a:solidFill>
                  <a:srgbClr val="E38312"/>
                </a:solidFill>
                <a:latin typeface="Microsoft Sans Serif"/>
                <a:cs typeface="Microsoft Sans Serif"/>
              </a:rPr>
              <a:t>•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3718941"/>
            <a:ext cx="7239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0" dirty="0">
                <a:solidFill>
                  <a:srgbClr val="E38312"/>
                </a:solidFill>
                <a:latin typeface="Microsoft Sans Serif"/>
                <a:cs typeface="Microsoft Sans Serif"/>
              </a:rPr>
              <a:t>•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4320616"/>
            <a:ext cx="7239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50" dirty="0">
                <a:solidFill>
                  <a:srgbClr val="E38312"/>
                </a:solidFill>
                <a:latin typeface="Microsoft Sans Serif"/>
                <a:cs typeface="Microsoft Sans Serif"/>
              </a:rPr>
              <a:t>•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4764785"/>
            <a:ext cx="7239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0" dirty="0">
                <a:solidFill>
                  <a:srgbClr val="E38312"/>
                </a:solidFill>
                <a:latin typeface="Microsoft Sans Serif"/>
                <a:cs typeface="Microsoft Sans Serif"/>
              </a:rPr>
              <a:t>•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1688033"/>
            <a:ext cx="6176010" cy="358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1405"/>
              </a:lnSpc>
              <a:spcBef>
                <a:spcPts val="95"/>
              </a:spcBef>
              <a:buClr>
                <a:srgbClr val="E38312"/>
              </a:buClr>
              <a:buSzPct val="80769"/>
              <a:buFont typeface="Microsoft Sans Serif"/>
              <a:buChar char="•"/>
              <a:tabLst>
                <a:tab pos="354965" algn="l"/>
              </a:tabLst>
            </a:pP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b="1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1</a:t>
            </a:r>
            <a:r>
              <a:rPr sz="1300" b="1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марта 2025</a:t>
            </a:r>
            <a:r>
              <a:rPr sz="1300" b="1" spc="-10" dirty="0">
                <a:solidFill>
                  <a:srgbClr val="202429"/>
                </a:solidFill>
                <a:latin typeface="Calibri"/>
                <a:cs typeface="Calibri"/>
              </a:rPr>
              <a:t> года</a:t>
            </a:r>
            <a:r>
              <a:rPr sz="1300" b="1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производители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импортёры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регистрируются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ГИС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МТ</a:t>
            </a:r>
            <a:endParaRPr sz="1300">
              <a:latin typeface="Calibri"/>
              <a:cs typeface="Calibri"/>
            </a:endParaRPr>
          </a:p>
          <a:p>
            <a:pPr marL="355600" marR="5080">
              <a:lnSpc>
                <a:spcPts val="1250"/>
              </a:lnSpc>
              <a:spcBef>
                <a:spcPts val="145"/>
              </a:spcBef>
            </a:pP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«Честный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ЗНАК».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подачу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заявления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даётся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7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календарных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дней,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а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для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юрлиц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02429"/>
                </a:solidFill>
                <a:latin typeface="Calibri"/>
                <a:cs typeface="Calibri"/>
              </a:rPr>
              <a:t>и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ИП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из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отдалённых</a:t>
            </a:r>
            <a:r>
              <a:rPr sz="13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труднодоступных</a:t>
            </a:r>
            <a:r>
              <a:rPr sz="1300" spc="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местностей</a:t>
            </a:r>
            <a:r>
              <a:rPr sz="1300" spc="-6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–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30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дней со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дня</a:t>
            </a:r>
            <a:endParaRPr sz="1300">
              <a:latin typeface="Calibri"/>
              <a:cs typeface="Calibri"/>
            </a:endParaRPr>
          </a:p>
          <a:p>
            <a:pPr marL="355600" marR="328930">
              <a:lnSpc>
                <a:spcPct val="80000"/>
              </a:lnSpc>
              <a:spcBef>
                <a:spcPts val="10"/>
              </a:spcBef>
            </a:pP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возникновения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необходимости.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После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регистрации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у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всех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есть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15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дней</a:t>
            </a:r>
            <a:r>
              <a:rPr sz="13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на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подготовку</a:t>
            </a:r>
            <a:r>
              <a:rPr sz="1300" spc="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к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информационному</a:t>
            </a:r>
            <a:r>
              <a:rPr sz="1300" spc="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(электронному)</a:t>
            </a:r>
            <a:r>
              <a:rPr sz="1300" spc="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взаимодействию</a:t>
            </a:r>
            <a:r>
              <a:rPr sz="1300" spc="-6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ГИС</a:t>
            </a:r>
            <a:r>
              <a:rPr sz="13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МТ,</a:t>
            </a:r>
            <a:r>
              <a:rPr sz="1300" spc="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02429"/>
                </a:solidFill>
                <a:latin typeface="Calibri"/>
                <a:cs typeface="Calibri"/>
              </a:rPr>
              <a:t>а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после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налаживания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взаимодействия</a:t>
            </a:r>
            <a:r>
              <a:rPr sz="1300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–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15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дней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тестирование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операций.</a:t>
            </a:r>
            <a:endParaRPr sz="1300">
              <a:latin typeface="Calibri"/>
              <a:cs typeface="Calibri"/>
            </a:endParaRPr>
          </a:p>
          <a:p>
            <a:pPr marL="355600" marR="35560">
              <a:lnSpc>
                <a:spcPct val="80000"/>
              </a:lnSpc>
              <a:spcBef>
                <a:spcPts val="994"/>
              </a:spcBef>
            </a:pP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b="1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1</a:t>
            </a:r>
            <a:r>
              <a:rPr sz="1300" b="1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сентября</a:t>
            </a:r>
            <a:r>
              <a:rPr sz="1300" b="1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2025</a:t>
            </a:r>
            <a:r>
              <a:rPr sz="1300" b="1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года</a:t>
            </a:r>
            <a:r>
              <a:rPr sz="1300" b="1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производители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импортёры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обязаны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наносить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коды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Data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Matrix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каждый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экземпляр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нового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товара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подавать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сведения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о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вводе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игрушек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маркировкой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оборот.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Ввоз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товара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территорию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России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без</a:t>
            </a:r>
            <a:r>
              <a:rPr sz="1300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маркировки будет</a:t>
            </a:r>
            <a:r>
              <a:rPr sz="1300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запрещён.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Средства</a:t>
            </a:r>
            <a:r>
              <a:rPr sz="1300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идентификации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нужно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нанести</a:t>
            </a:r>
            <a:r>
              <a:rPr sz="1300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до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прохождения таможенного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контроля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зафиксировать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метки</a:t>
            </a:r>
            <a:r>
              <a:rPr sz="1300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декларации.</a:t>
            </a:r>
            <a:endParaRPr sz="1300">
              <a:latin typeface="Calibri"/>
              <a:cs typeface="Calibri"/>
            </a:endParaRPr>
          </a:p>
          <a:p>
            <a:pPr marL="355600">
              <a:lnSpc>
                <a:spcPts val="1405"/>
              </a:lnSpc>
              <a:spcBef>
                <a:spcPts val="695"/>
              </a:spcBef>
            </a:pP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b="1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1</a:t>
            </a:r>
            <a:r>
              <a:rPr sz="1300" b="1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сентября</a:t>
            </a:r>
            <a:r>
              <a:rPr sz="1300" b="1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2026</a:t>
            </a:r>
            <a:r>
              <a:rPr sz="1300" b="1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года</a:t>
            </a:r>
            <a:r>
              <a:rPr sz="1300" b="1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розничные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продавцы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должны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информировать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систему</a:t>
            </a:r>
            <a:endParaRPr sz="1300">
              <a:latin typeface="Calibri"/>
              <a:cs typeface="Calibri"/>
            </a:endParaRPr>
          </a:p>
          <a:p>
            <a:pPr marL="355600" marR="462915">
              <a:lnSpc>
                <a:spcPct val="80000"/>
              </a:lnSpc>
              <a:spcBef>
                <a:spcPts val="160"/>
              </a:spcBef>
            </a:pP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«Честный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ЗНАК»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о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выбытии</a:t>
            </a:r>
            <a:r>
              <a:rPr sz="1300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игрушек из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оборота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при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розничных</a:t>
            </a:r>
            <a:r>
              <a:rPr sz="1300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продажах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02429"/>
                </a:solidFill>
                <a:latin typeface="Calibri"/>
                <a:cs typeface="Calibri"/>
              </a:rPr>
              <a:t>с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применением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ККТ</a:t>
            </a:r>
            <a:r>
              <a:rPr sz="1300" spc="-6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</a:t>
            </a:r>
            <a:r>
              <a:rPr sz="1300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другим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причинам.</a:t>
            </a:r>
            <a:endParaRPr sz="1300">
              <a:latin typeface="Calibri"/>
              <a:cs typeface="Calibri"/>
            </a:endParaRPr>
          </a:p>
          <a:p>
            <a:pPr marL="355600">
              <a:lnSpc>
                <a:spcPts val="1405"/>
              </a:lnSpc>
              <a:spcBef>
                <a:spcPts val="680"/>
              </a:spcBef>
            </a:pP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С</a:t>
            </a:r>
            <a:r>
              <a:rPr sz="1300" b="1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1</a:t>
            </a:r>
            <a:r>
              <a:rPr sz="1300" b="1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февраля</a:t>
            </a:r>
            <a:r>
              <a:rPr sz="1300" b="1" spc="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02429"/>
                </a:solidFill>
                <a:latin typeface="Calibri"/>
                <a:cs typeface="Calibri"/>
              </a:rPr>
              <a:t>2027</a:t>
            </a:r>
            <a:r>
              <a:rPr sz="1300" b="1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202429"/>
                </a:solidFill>
                <a:latin typeface="Calibri"/>
                <a:cs typeface="Calibri"/>
              </a:rPr>
              <a:t>года</a:t>
            </a:r>
            <a:r>
              <a:rPr sz="1300" b="1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в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«Честный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ЗНАК»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посредством ЭДО</a:t>
            </a:r>
            <a:r>
              <a:rPr sz="1300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передаются</a:t>
            </a:r>
            <a:r>
              <a:rPr sz="1300" spc="-1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сведения</a:t>
            </a:r>
            <a:endParaRPr sz="1300">
              <a:latin typeface="Calibri"/>
              <a:cs typeface="Calibri"/>
            </a:endParaRPr>
          </a:p>
          <a:p>
            <a:pPr marL="355600">
              <a:lnSpc>
                <a:spcPts val="1405"/>
              </a:lnSpc>
            </a:pP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о</a:t>
            </a:r>
            <a:r>
              <a:rPr sz="1300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трафике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детских</a:t>
            </a:r>
            <a:r>
              <a:rPr sz="1300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02429"/>
                </a:solidFill>
                <a:latin typeface="Calibri"/>
                <a:cs typeface="Calibri"/>
              </a:rPr>
              <a:t>игрушек</a:t>
            </a:r>
            <a:r>
              <a:rPr sz="1300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02429"/>
                </a:solidFill>
                <a:latin typeface="Calibri"/>
                <a:cs typeface="Calibri"/>
              </a:rPr>
              <a:t>(поэкземплярный учёт).</a:t>
            </a:r>
            <a:endParaRPr sz="1300">
              <a:latin typeface="Calibri"/>
              <a:cs typeface="Calibri"/>
            </a:endParaRPr>
          </a:p>
          <a:p>
            <a:pPr marL="355600" marR="321310">
              <a:lnSpc>
                <a:spcPts val="1250"/>
              </a:lnSpc>
              <a:spcBef>
                <a:spcPts val="985"/>
              </a:spcBef>
            </a:pP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Немаркированные</a:t>
            </a:r>
            <a:r>
              <a:rPr sz="1300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остатки</a:t>
            </a:r>
            <a:r>
              <a:rPr sz="13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разрешено</a:t>
            </a:r>
            <a:r>
              <a:rPr sz="1300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продавать</a:t>
            </a:r>
            <a:r>
              <a:rPr sz="13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12121"/>
                </a:solidFill>
                <a:latin typeface="Calibri"/>
                <a:cs typeface="Calibri"/>
              </a:rPr>
              <a:t>до</a:t>
            </a:r>
            <a:r>
              <a:rPr sz="13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12121"/>
                </a:solidFill>
                <a:latin typeface="Calibri"/>
                <a:cs typeface="Calibri"/>
              </a:rPr>
              <a:t>14 февраля 2026</a:t>
            </a:r>
            <a:r>
              <a:rPr sz="13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212121"/>
                </a:solidFill>
                <a:latin typeface="Calibri"/>
                <a:cs typeface="Calibri"/>
              </a:rPr>
              <a:t>года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.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До</a:t>
            </a:r>
            <a:r>
              <a:rPr sz="13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этого</a:t>
            </a:r>
            <a:r>
              <a:rPr sz="13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же</a:t>
            </a:r>
            <a:r>
              <a:rPr sz="13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срока</a:t>
            </a:r>
            <a:r>
              <a:rPr sz="13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их</a:t>
            </a:r>
            <a:r>
              <a:rPr sz="1300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необходимо</a:t>
            </a:r>
            <a:r>
              <a:rPr sz="1300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промаркировать.</a:t>
            </a:r>
            <a:r>
              <a:rPr sz="13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Возможно,</a:t>
            </a:r>
            <a:r>
              <a:rPr sz="13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будет</a:t>
            </a:r>
            <a:r>
              <a:rPr sz="13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12121"/>
                </a:solidFill>
                <a:latin typeface="Calibri"/>
                <a:cs typeface="Calibri"/>
              </a:rPr>
              <a:t>перенос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на</a:t>
            </a:r>
            <a:r>
              <a:rPr sz="1300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более</a:t>
            </a:r>
            <a:r>
              <a:rPr sz="13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12121"/>
                </a:solidFill>
                <a:latin typeface="Calibri"/>
                <a:cs typeface="Calibri"/>
              </a:rPr>
              <a:t>позднюю</a:t>
            </a:r>
            <a:r>
              <a:rPr sz="1300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12121"/>
                </a:solidFill>
                <a:latin typeface="Calibri"/>
                <a:cs typeface="Calibri"/>
              </a:rPr>
              <a:t>дату.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136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Розница.Правила</a:t>
            </a:r>
            <a:r>
              <a:rPr spc="-155" dirty="0"/>
              <a:t> </a:t>
            </a:r>
            <a:r>
              <a:rPr spc="-10" dirty="0"/>
              <a:t>торговли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1)</a:t>
            </a:r>
            <a:r>
              <a:rPr spc="-30" dirty="0"/>
              <a:t> </a:t>
            </a:r>
            <a:r>
              <a:rPr dirty="0"/>
              <a:t>Возврат</a:t>
            </a:r>
            <a:r>
              <a:rPr spc="-45" dirty="0"/>
              <a:t> </a:t>
            </a:r>
            <a:r>
              <a:rPr dirty="0"/>
              <a:t>товара</a:t>
            </a:r>
            <a:r>
              <a:rPr spc="-35" dirty="0"/>
              <a:t> </a:t>
            </a:r>
            <a:r>
              <a:rPr dirty="0"/>
              <a:t>от</a:t>
            </a:r>
            <a:r>
              <a:rPr spc="-35" dirty="0"/>
              <a:t> </a:t>
            </a:r>
            <a:r>
              <a:rPr dirty="0"/>
              <a:t>покупателя.</a:t>
            </a:r>
            <a:r>
              <a:rPr spc="-35" dirty="0"/>
              <a:t> </a:t>
            </a:r>
            <a:r>
              <a:rPr spc="-10" dirty="0"/>
              <a:t>Повторная</a:t>
            </a:r>
            <a:endParaRPr sz="1450">
              <a:latin typeface="Lucida Sans Unicode"/>
              <a:cs typeface="Lucida Sans Unicode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маркировка</a:t>
            </a:r>
          </a:p>
          <a:p>
            <a:pPr marL="355600" marR="814705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2)</a:t>
            </a:r>
            <a:r>
              <a:rPr spc="-45" dirty="0"/>
              <a:t> </a:t>
            </a:r>
            <a:r>
              <a:rPr dirty="0"/>
              <a:t>Повреждение</a:t>
            </a:r>
            <a:r>
              <a:rPr spc="-60" dirty="0"/>
              <a:t> </a:t>
            </a:r>
            <a:r>
              <a:rPr dirty="0"/>
              <a:t>кода</a:t>
            </a:r>
            <a:r>
              <a:rPr spc="-45" dirty="0"/>
              <a:t> </a:t>
            </a:r>
            <a:r>
              <a:rPr dirty="0"/>
              <a:t>маркировки.</a:t>
            </a:r>
            <a:r>
              <a:rPr spc="-75" dirty="0"/>
              <a:t> </a:t>
            </a:r>
            <a:r>
              <a:rPr spc="-10" dirty="0"/>
              <a:t>Повторная маркировка</a:t>
            </a:r>
            <a:endParaRPr sz="1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3)</a:t>
            </a:r>
            <a:r>
              <a:rPr spc="-25" dirty="0"/>
              <a:t> </a:t>
            </a:r>
            <a:r>
              <a:rPr dirty="0"/>
              <a:t>Работа</a:t>
            </a:r>
            <a:r>
              <a:rPr spc="-40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маркетплейсами</a:t>
            </a:r>
            <a:endParaRPr sz="1450">
              <a:latin typeface="Lucida Sans Unicode"/>
              <a:cs typeface="Lucida Sans Unicode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4)</a:t>
            </a:r>
            <a:r>
              <a:rPr spc="-55" dirty="0"/>
              <a:t> </a:t>
            </a:r>
            <a:r>
              <a:rPr dirty="0"/>
              <a:t>Статистика</a:t>
            </a:r>
            <a:r>
              <a:rPr spc="-65" dirty="0"/>
              <a:t> </a:t>
            </a:r>
            <a:r>
              <a:rPr dirty="0"/>
              <a:t>отклонений.</a:t>
            </a:r>
            <a:r>
              <a:rPr spc="-65" dirty="0"/>
              <a:t> </a:t>
            </a:r>
            <a:r>
              <a:rPr dirty="0"/>
              <a:t>Что</a:t>
            </a:r>
            <a:r>
              <a:rPr spc="-70" dirty="0"/>
              <a:t> </a:t>
            </a:r>
            <a:r>
              <a:rPr dirty="0"/>
              <a:t>система</a:t>
            </a:r>
            <a:r>
              <a:rPr spc="-55" dirty="0"/>
              <a:t> </a:t>
            </a:r>
            <a:r>
              <a:rPr dirty="0"/>
              <a:t>честный</a:t>
            </a:r>
            <a:r>
              <a:rPr spc="-60" dirty="0"/>
              <a:t> </a:t>
            </a:r>
            <a:r>
              <a:rPr spc="-20" dirty="0"/>
              <a:t>знак </a:t>
            </a:r>
            <a:r>
              <a:rPr dirty="0"/>
              <a:t>передает</a:t>
            </a:r>
            <a:r>
              <a:rPr spc="-55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контролирующие</a:t>
            </a:r>
            <a:r>
              <a:rPr spc="-85" dirty="0"/>
              <a:t> </a:t>
            </a:r>
            <a:r>
              <a:rPr spc="-10" dirty="0"/>
              <a:t>органы?</a:t>
            </a:r>
            <a:endParaRPr sz="1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65" dirty="0">
                <a:solidFill>
                  <a:srgbClr val="E3831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E38312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5)</a:t>
            </a:r>
            <a:r>
              <a:rPr spc="-45" dirty="0"/>
              <a:t> </a:t>
            </a:r>
            <a:r>
              <a:rPr dirty="0"/>
              <a:t>Разрешительный</a:t>
            </a:r>
            <a:r>
              <a:rPr spc="-55" dirty="0"/>
              <a:t> </a:t>
            </a:r>
            <a:r>
              <a:rPr dirty="0"/>
              <a:t>режим.</a:t>
            </a:r>
            <a:r>
              <a:rPr spc="-55" dirty="0"/>
              <a:t> </a:t>
            </a:r>
            <a:r>
              <a:rPr dirty="0"/>
              <a:t>Обязательная</a:t>
            </a:r>
            <a:r>
              <a:rPr spc="-55" dirty="0"/>
              <a:t> </a:t>
            </a:r>
            <a:r>
              <a:rPr spc="-10" dirty="0"/>
              <a:t>проверка</a:t>
            </a:r>
            <a:endParaRPr sz="1450">
              <a:latin typeface="Lucida Sans Unicode"/>
              <a:cs typeface="Lucida Sans Unicode"/>
            </a:endParaRPr>
          </a:p>
          <a:p>
            <a:pPr marL="355600">
              <a:lnSpc>
                <a:spcPct val="100000"/>
              </a:lnSpc>
            </a:pPr>
            <a:r>
              <a:rPr dirty="0"/>
              <a:t>кодов</a:t>
            </a:r>
            <a:r>
              <a:rPr spc="-60" dirty="0"/>
              <a:t> </a:t>
            </a:r>
            <a:r>
              <a:rPr dirty="0"/>
              <a:t>маркировки</a:t>
            </a:r>
            <a:r>
              <a:rPr spc="-70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spc="-10" dirty="0"/>
              <a:t>кассе.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441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ФЕДЕРАЛЬНАЯ СЛУЖБА ПО НАДЗОРУ В  СФЕРЕ ЗАЩИТЫ ПРАВ ПОТРЕБИТЕЛЕЙ И БЛАГОПОЛУЧИЯ ЧЕЛОВЕКА   ТЕРРИТОРИАЛЬНЫЙ ОТДЕЛ управлениЯ  роспотребнадзора  по Республике Дагестан В ГОРОДЕ КИЗИЛЮРТ </vt:lpstr>
      <vt:lpstr>Что такое система Честный знак</vt:lpstr>
      <vt:lpstr>Товарные Группы</vt:lpstr>
      <vt:lpstr>Система маркировки</vt:lpstr>
      <vt:lpstr>Презентация PowerPoint</vt:lpstr>
      <vt:lpstr>Этапы введения обязательной маркировки новых групп товаров одежды</vt:lpstr>
      <vt:lpstr>Сроки маркировки одежды 1 слой</vt:lpstr>
      <vt:lpstr>Сроки маркировки Игрушки</vt:lpstr>
      <vt:lpstr>Розница.Правила торговли</vt:lpstr>
      <vt:lpstr>Ответственность за несоблюдение правил обязательной маркировки товаров</vt:lpstr>
      <vt:lpstr>Ответственность участников рынка</vt:lpstr>
      <vt:lpstr>Ответственность участников рынка</vt:lpstr>
      <vt:lpstr>Ответственность участников рынка</vt:lpstr>
      <vt:lpstr>Ответственность участников рынка</vt:lpstr>
      <vt:lpstr>Отвественность участников рынка</vt:lpstr>
      <vt:lpstr>Отвественность участников рынка</vt:lpstr>
      <vt:lpstr>Ответственность участников рынка</vt:lpstr>
      <vt:lpstr>Методика Работы</vt:lpstr>
      <vt:lpstr>Методика работы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Алексеев</dc:creator>
  <cp:lastModifiedBy>001</cp:lastModifiedBy>
  <cp:revision>5</cp:revision>
  <dcterms:created xsi:type="dcterms:W3CDTF">2025-06-20T10:05:04Z</dcterms:created>
  <dcterms:modified xsi:type="dcterms:W3CDTF">2025-06-30T09:18:54Z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2025-06-20T00:00:00Z</vt:filetime>
  </property>
  <property fmtid="{D5CDD505-2E9C-101B-9397-08002B2CF9AE}" pid="5" name="Producer">
    <vt:lpwstr>Microsoft® PowerPoint® 2019</vt:lpwstr>
  </property>
</Properties>
</file>