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3"/>
  </p:notesMasterIdLst>
  <p:sldIdLst>
    <p:sldId id="256" r:id="rId2"/>
    <p:sldId id="264" r:id="rId3"/>
    <p:sldId id="275" r:id="rId4"/>
    <p:sldId id="280" r:id="rId5"/>
    <p:sldId id="261" r:id="rId6"/>
    <p:sldId id="260" r:id="rId7"/>
    <p:sldId id="258" r:id="rId8"/>
    <p:sldId id="257" r:id="rId9"/>
    <p:sldId id="265" r:id="rId10"/>
    <p:sldId id="266" r:id="rId11"/>
    <p:sldId id="277" r:id="rId12"/>
    <p:sldId id="267" r:id="rId13"/>
    <p:sldId id="268" r:id="rId14"/>
    <p:sldId id="269" r:id="rId15"/>
    <p:sldId id="271" r:id="rId16"/>
    <p:sldId id="270" r:id="rId17"/>
    <p:sldId id="279" r:id="rId18"/>
    <p:sldId id="278" r:id="rId19"/>
    <p:sldId id="276" r:id="rId20"/>
    <p:sldId id="273" r:id="rId21"/>
    <p:sldId id="274"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467B1"/>
    <a:srgbClr val="5A619C"/>
    <a:srgbClr val="94CDE0"/>
    <a:srgbClr val="12233B"/>
    <a:srgbClr val="9BA7B3"/>
    <a:srgbClr val="70AD47"/>
    <a:srgbClr val="A1B862"/>
    <a:srgbClr val="ED7D31"/>
    <a:srgbClr val="98BED5"/>
    <a:srgbClr val="72A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59" autoAdjust="0"/>
  </p:normalViewPr>
  <p:slideViewPr>
    <p:cSldViewPr snapToGrid="0">
      <p:cViewPr varScale="1">
        <p:scale>
          <a:sx n="110" d="100"/>
          <a:sy n="110" d="100"/>
        </p:scale>
        <p:origin x="-55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_____Microsoft_Office_Excel3.xlsx"/><Relationship Id="rId1" Type="http://schemas.openxmlformats.org/officeDocument/2006/relationships/themeOverride" Target="../theme/themeOverride3.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mn-lt"/>
                <a:ea typeface="+mn-ea"/>
                <a:cs typeface="+mn-cs"/>
              </a:defRPr>
            </a:pPr>
            <a:r>
              <a:rPr lang="ru-RU" sz="1600" b="1" dirty="0">
                <a:solidFill>
                  <a:schemeClr val="bg1"/>
                </a:solidFill>
                <a:latin typeface="Times New Roman" panose="02020603050405020304" pitchFamily="18" charset="0"/>
                <a:cs typeface="Times New Roman" panose="02020603050405020304" pitchFamily="18" charset="0"/>
              </a:rPr>
              <a:t>Структура земельного фонда МО</a:t>
            </a:r>
            <a:r>
              <a:rPr lang="ru-RU" sz="1600" b="1" baseline="0" dirty="0">
                <a:solidFill>
                  <a:schemeClr val="bg1"/>
                </a:solidFill>
                <a:latin typeface="Times New Roman" panose="02020603050405020304" pitchFamily="18" charset="0"/>
                <a:cs typeface="Times New Roman" panose="02020603050405020304" pitchFamily="18" charset="0"/>
              </a:rPr>
              <a:t> </a:t>
            </a:r>
            <a:r>
              <a:rPr lang="ru-RU" sz="1600" b="1" baseline="0" dirty="0" smtClean="0">
                <a:solidFill>
                  <a:schemeClr val="bg1"/>
                </a:solidFill>
                <a:latin typeface="Times New Roman" panose="02020603050405020304" pitchFamily="18" charset="0"/>
                <a:cs typeface="Times New Roman" panose="02020603050405020304" pitchFamily="18" charset="0"/>
              </a:rPr>
              <a:t>«Магарамкентский район</a:t>
            </a:r>
            <a:r>
              <a:rPr lang="ru-RU" sz="1600" b="1" baseline="0" dirty="0">
                <a:solidFill>
                  <a:schemeClr val="bg1"/>
                </a:solidFill>
                <a:latin typeface="Times New Roman" panose="02020603050405020304" pitchFamily="18" charset="0"/>
                <a:cs typeface="Times New Roman" panose="02020603050405020304" pitchFamily="18" charset="0"/>
              </a:rPr>
              <a:t>"</a:t>
            </a:r>
            <a:endParaRPr lang="ru-RU" sz="1600" b="1" dirty="0">
              <a:solidFill>
                <a:schemeClr val="bg1"/>
              </a:solidFill>
              <a:latin typeface="Times New Roman" panose="02020603050405020304" pitchFamily="18" charset="0"/>
              <a:cs typeface="Times New Roman" panose="02020603050405020304" pitchFamily="18" charset="0"/>
            </a:endParaRPr>
          </a:p>
        </c:rich>
      </c:tx>
      <c:layout/>
      <c:spPr>
        <a:noFill/>
        <a:ln>
          <a:noFill/>
        </a:ln>
        <a:effectLst/>
      </c:spPr>
    </c:title>
    <c:plotArea>
      <c:layout/>
      <c:pieChart>
        <c:varyColors val="1"/>
        <c:ser>
          <c:idx val="0"/>
          <c:order val="0"/>
          <c:tx>
            <c:strRef>
              <c:f>Лист1!$B$1</c:f>
              <c:strCache>
                <c:ptCount val="1"/>
                <c:pt idx="0">
                  <c:v>Столбец1</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0E5-41E8-BDB0-6ED8EE8C4844}"/>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0E5-41E8-BDB0-6ED8EE8C4844}"/>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0E5-41E8-BDB0-6ED8EE8C4844}"/>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0E5-41E8-BDB0-6ED8EE8C4844}"/>
              </c:ext>
            </c:extLst>
          </c:dPt>
          <c:cat>
            <c:strRef>
              <c:f>Лист1!$A$2:$A$6</c:f>
              <c:strCache>
                <c:ptCount val="5"/>
                <c:pt idx="0">
                  <c:v>сельскохозяйственного назначения</c:v>
                </c:pt>
                <c:pt idx="1">
                  <c:v>лесного фонда</c:v>
                </c:pt>
                <c:pt idx="2">
                  <c:v>земли поселений</c:v>
                </c:pt>
                <c:pt idx="3">
                  <c:v>земли промышленности, энергетики, транспорта и связи</c:v>
                </c:pt>
                <c:pt idx="4">
                  <c:v>земли отгонного животноводства</c:v>
                </c:pt>
              </c:strCache>
            </c:strRef>
          </c:cat>
          <c:val>
            <c:numRef>
              <c:f>Лист1!$B$2:$B$6</c:f>
              <c:numCache>
                <c:formatCode>0%</c:formatCode>
                <c:ptCount val="5"/>
                <c:pt idx="0">
                  <c:v>0.83779999999999999</c:v>
                </c:pt>
                <c:pt idx="1">
                  <c:v>8.3099999999999993E-2</c:v>
                </c:pt>
                <c:pt idx="2">
                  <c:v>6.0999999999999999E-2</c:v>
                </c:pt>
                <c:pt idx="3" formatCode="0.00%">
                  <c:v>2.23E-2</c:v>
                </c:pt>
                <c:pt idx="4" formatCode="0.00%">
                  <c:v>0.15010000000000001</c:v>
                </c:pt>
              </c:numCache>
            </c:numRef>
          </c:val>
          <c:extLst xmlns:c16r2="http://schemas.microsoft.com/office/drawing/2015/06/chart">
            <c:ext xmlns:c16="http://schemas.microsoft.com/office/drawing/2014/chart" uri="{C3380CC4-5D6E-409C-BE32-E72D297353CC}">
              <c16:uniqueId val="{00000008-10E5-41E8-BDB0-6ED8EE8C4844}"/>
            </c:ext>
          </c:extLst>
        </c:ser>
        <c:firstSliceAng val="0"/>
      </c:pieChart>
      <c:spPr>
        <a:noFill/>
        <a:ln>
          <a:noFill/>
        </a:ln>
        <a:effectLst/>
      </c:spPr>
    </c:plotArea>
    <c:legend>
      <c:legendPos val="l"/>
      <c:legendEntry>
        <c:idx val="0"/>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4"/>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
          <c:y val="5.6223105535701264E-2"/>
          <c:w val="0.35355357190588532"/>
          <c:h val="0.94186732804190854"/>
        </c:manualLayout>
      </c:layout>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200">
                <a:solidFill>
                  <a:schemeClr val="lt1"/>
                </a:solidFill>
                <a:latin typeface="+mn-lt"/>
                <a:ea typeface="+mn-ea"/>
                <a:cs typeface="+mn-cs"/>
              </a:defRPr>
            </a:pPr>
            <a:r>
              <a:rPr lang="ru-RU" sz="2200" dirty="0">
                <a:solidFill>
                  <a:schemeClr val="lt1"/>
                </a:solidFill>
                <a:latin typeface="+mn-lt"/>
                <a:ea typeface="+mn-ea"/>
                <a:cs typeface="+mn-cs"/>
              </a:rPr>
              <a:t>"Объем инвестиций за </a:t>
            </a:r>
            <a:r>
              <a:rPr lang="ru-RU" sz="2200" dirty="0" smtClean="0">
                <a:solidFill>
                  <a:schemeClr val="lt1"/>
                </a:solidFill>
                <a:latin typeface="+mn-lt"/>
                <a:ea typeface="+mn-ea"/>
                <a:cs typeface="+mn-cs"/>
              </a:rPr>
              <a:t>2020-2023 </a:t>
            </a:r>
            <a:r>
              <a:rPr lang="ru-RU" sz="2200" dirty="0">
                <a:solidFill>
                  <a:schemeClr val="lt1"/>
                </a:solidFill>
                <a:latin typeface="+mn-lt"/>
                <a:ea typeface="+mn-ea"/>
                <a:cs typeface="+mn-cs"/>
              </a:rPr>
              <a:t>г.г. </a:t>
            </a:r>
            <a:r>
              <a:rPr lang="ru-RU" sz="2200" dirty="0" smtClean="0">
                <a:solidFill>
                  <a:schemeClr val="lt1"/>
                </a:solidFill>
                <a:latin typeface="+mn-lt"/>
                <a:ea typeface="+mn-ea"/>
                <a:cs typeface="+mn-cs"/>
              </a:rPr>
              <a:t>"</a:t>
            </a:r>
            <a:r>
              <a:rPr lang="ru-RU" sz="2200" b="0" dirty="0" smtClean="0">
                <a:solidFill>
                  <a:schemeClr val="lt1"/>
                </a:solidFill>
                <a:latin typeface="+mn-lt"/>
                <a:ea typeface="+mn-ea"/>
                <a:cs typeface="+mn-cs"/>
              </a:rPr>
              <a:t>(млн.</a:t>
            </a:r>
            <a:r>
              <a:rPr lang="ru-RU" sz="2200" b="0" baseline="0" dirty="0" smtClean="0">
                <a:solidFill>
                  <a:schemeClr val="lt1"/>
                </a:solidFill>
                <a:latin typeface="+mn-lt"/>
                <a:ea typeface="+mn-ea"/>
                <a:cs typeface="+mn-cs"/>
              </a:rPr>
              <a:t> </a:t>
            </a:r>
            <a:r>
              <a:rPr lang="ru-RU" sz="2200" b="0" baseline="0" dirty="0">
                <a:solidFill>
                  <a:schemeClr val="lt1"/>
                </a:solidFill>
                <a:latin typeface="+mn-lt"/>
                <a:ea typeface="+mn-ea"/>
                <a:cs typeface="+mn-cs"/>
              </a:rPr>
              <a:t>руб.</a:t>
            </a:r>
            <a:r>
              <a:rPr lang="ru-RU" sz="2200" b="0" dirty="0">
                <a:solidFill>
                  <a:schemeClr val="lt1"/>
                </a:solidFill>
                <a:latin typeface="+mn-lt"/>
                <a:ea typeface="+mn-ea"/>
                <a:cs typeface="+mn-cs"/>
              </a:rPr>
              <a:t>)</a:t>
            </a:r>
            <a:endParaRPr lang="ru-RU" sz="2200" b="0" dirty="0"/>
          </a:p>
        </c:rich>
      </c:tx>
      <c:layout>
        <c:manualLayout>
          <c:xMode val="edge"/>
          <c:yMode val="edge"/>
          <c:x val="0.21914272305365787"/>
          <c:y val="3.8840944881889855E-2"/>
        </c:manualLayout>
      </c:layout>
      <c:overlay val="1"/>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itle>
    <c:view3D>
      <c:rotX val="0"/>
      <c:depthPercent val="120"/>
      <c:perspective val="30"/>
    </c:view3D>
    <c:sideWall>
      <c:spPr>
        <a:ln>
          <a:solidFill>
            <a:schemeClr val="tx1"/>
          </a:solidFill>
        </a:ln>
      </c:spPr>
    </c:sideWall>
    <c:backWall>
      <c:spPr>
        <a:ln>
          <a:solidFill>
            <a:schemeClr val="tx1"/>
          </a:solidFill>
        </a:ln>
      </c:spPr>
    </c:backWall>
    <c:plotArea>
      <c:layout>
        <c:manualLayout>
          <c:layoutTarget val="inner"/>
          <c:xMode val="edge"/>
          <c:yMode val="edge"/>
          <c:x val="5.1878226627993074E-2"/>
          <c:y val="0.13987334482963851"/>
          <c:w val="0.93411704205778678"/>
          <c:h val="0.74766728322109066"/>
        </c:manualLayout>
      </c:layout>
      <c:bar3DChart>
        <c:barDir val="col"/>
        <c:grouping val="clustered"/>
        <c:ser>
          <c:idx val="0"/>
          <c:order val="0"/>
          <c:tx>
            <c:strRef>
              <c:f>Лист1!$B$1</c:f>
              <c:strCache>
                <c:ptCount val="1"/>
                <c:pt idx="0">
                  <c:v>Объем инвестиций</c:v>
                </c:pt>
              </c:strCache>
            </c:strRef>
          </c:tx>
          <c:spPr>
            <a:solidFill>
              <a:srgbClr val="FF0000"/>
            </a:solidFill>
            <a:ln>
              <a:solidFill>
                <a:schemeClr val="tx1"/>
              </a:solidFill>
            </a:ln>
          </c:spPr>
          <c:dLbls>
            <c:dLbl>
              <c:idx val="0"/>
              <c:layout>
                <c:manualLayout>
                  <c:x val="3.8938926350690191E-2"/>
                  <c:y val="1.079887365072746E-2"/>
                </c:manualLayout>
              </c:layout>
              <c:tx>
                <c:rich>
                  <a:bodyPr/>
                  <a:lstStyle/>
                  <a:p>
                    <a:r>
                      <a:rPr lang="ru-RU" dirty="0" smtClean="0"/>
                      <a:t>2625</a:t>
                    </a:r>
                    <a:endParaRPr lang="en-US" dirty="0"/>
                  </a:p>
                </c:rich>
              </c:tx>
              <c:showVal val="1"/>
            </c:dLbl>
            <c:dLbl>
              <c:idx val="1"/>
              <c:layout>
                <c:manualLayout>
                  <c:x val="1.791563475875841E-2"/>
                  <c:y val="3.9265787140845805E-3"/>
                </c:manualLayout>
              </c:layout>
              <c:tx>
                <c:rich>
                  <a:bodyPr/>
                  <a:lstStyle/>
                  <a:p>
                    <a:r>
                      <a:rPr lang="ru-RU" dirty="0" smtClean="0"/>
                      <a:t>1754</a:t>
                    </a:r>
                    <a:endParaRPr lang="en-US" dirty="0"/>
                  </a:p>
                </c:rich>
              </c:tx>
              <c:showVal val="1"/>
            </c:dLbl>
            <c:dLbl>
              <c:idx val="2"/>
              <c:layout>
                <c:manualLayout>
                  <c:x val="2.1842178214550086E-2"/>
                  <c:y val="-1.9632148630427909E-3"/>
                </c:manualLayout>
              </c:layout>
              <c:tx>
                <c:rich>
                  <a:bodyPr/>
                  <a:lstStyle/>
                  <a:p>
                    <a:r>
                      <a:rPr lang="ru-RU" dirty="0" smtClean="0"/>
                      <a:t>2083</a:t>
                    </a:r>
                    <a:endParaRPr lang="en-US" dirty="0"/>
                  </a:p>
                </c:rich>
              </c:tx>
              <c:showVal val="1"/>
            </c:dLbl>
            <c:dLbl>
              <c:idx val="3"/>
              <c:layout>
                <c:manualLayout>
                  <c:x val="1.2966515697545353E-2"/>
                  <c:y val="4.2822130677373938E-3"/>
                </c:manualLayout>
              </c:layout>
              <c:tx>
                <c:rich>
                  <a:bodyPr/>
                  <a:lstStyle/>
                  <a:p>
                    <a:r>
                      <a:rPr lang="ru-RU" dirty="0" smtClean="0"/>
                      <a:t>2305</a:t>
                    </a:r>
                    <a:endParaRPr lang="en-US" dirty="0"/>
                  </a:p>
                </c:rich>
              </c:tx>
              <c:showVal val="1"/>
            </c:dLbl>
            <c:numFmt formatCode="General" sourceLinked="0"/>
            <c:spPr>
              <a:noFill/>
              <a:ln>
                <a:noFill/>
              </a:ln>
              <a:effectLst/>
            </c:spPr>
            <c:txPr>
              <a:bodyPr/>
              <a:lstStyle/>
              <a:p>
                <a:pPr>
                  <a:defRPr sz="2400" b="1" baseline="0">
                    <a:solidFill>
                      <a:sysClr val="windowText" lastClr="000000"/>
                    </a:solidFill>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2020</c:v>
                </c:pt>
                <c:pt idx="1">
                  <c:v>2021</c:v>
                </c:pt>
                <c:pt idx="2">
                  <c:v>2022</c:v>
                </c:pt>
                <c:pt idx="3">
                  <c:v>2023</c:v>
                </c:pt>
              </c:numCache>
            </c:numRef>
          </c:cat>
          <c:val>
            <c:numRef>
              <c:f>Лист1!$B$2:$B$6</c:f>
              <c:numCache>
                <c:formatCode>General</c:formatCode>
                <c:ptCount val="5"/>
                <c:pt idx="0">
                  <c:v>2625</c:v>
                </c:pt>
                <c:pt idx="1">
                  <c:v>1754</c:v>
                </c:pt>
                <c:pt idx="2">
                  <c:v>2083</c:v>
                </c:pt>
                <c:pt idx="3">
                  <c:v>2305</c:v>
                </c:pt>
              </c:numCache>
            </c:numRef>
          </c:val>
          <c:extLst xmlns:c16r2="http://schemas.microsoft.com/office/drawing/2015/06/chart">
            <c:ext xmlns:c16="http://schemas.microsoft.com/office/drawing/2014/chart" uri="{C3380CC4-5D6E-409C-BE32-E72D297353CC}">
              <c16:uniqueId val="{00000004-DBFA-48F9-BAB8-AC27D9621B86}"/>
            </c:ext>
          </c:extLst>
        </c:ser>
        <c:shape val="box"/>
        <c:axId val="82601856"/>
        <c:axId val="82603392"/>
        <c:axId val="0"/>
      </c:bar3DChart>
      <c:catAx>
        <c:axId val="82601856"/>
        <c:scaling>
          <c:orientation val="minMax"/>
        </c:scaling>
        <c:axPos val="b"/>
        <c:numFmt formatCode="General" sourceLinked="1"/>
        <c:tickLblPos val="nextTo"/>
        <c:txPr>
          <a:bodyPr rot="0" vert="horz" anchor="ctr" anchorCtr="0"/>
          <a:lstStyle/>
          <a:p>
            <a:pPr>
              <a:defRPr sz="2000" b="1"/>
            </a:pPr>
            <a:endParaRPr lang="ru-RU"/>
          </a:p>
        </c:txPr>
        <c:crossAx val="82603392"/>
        <c:crosses val="autoZero"/>
        <c:auto val="1"/>
        <c:lblAlgn val="ctr"/>
        <c:lblOffset val="100"/>
      </c:catAx>
      <c:valAx>
        <c:axId val="82603392"/>
        <c:scaling>
          <c:orientation val="minMax"/>
          <c:max val="2000"/>
          <c:min val="500"/>
        </c:scaling>
        <c:axPos val="l"/>
        <c:majorGridlines>
          <c:spPr>
            <a:ln>
              <a:solidFill>
                <a:schemeClr val="accent3">
                  <a:lumMod val="75000"/>
                </a:schemeClr>
              </a:solidFill>
            </a:ln>
          </c:spPr>
        </c:majorGridlines>
        <c:numFmt formatCode="General" sourceLinked="1"/>
        <c:tickLblPos val="nextTo"/>
        <c:txPr>
          <a:bodyPr/>
          <a:lstStyle/>
          <a:p>
            <a:pPr>
              <a:defRPr sz="1400"/>
            </a:pPr>
            <a:endParaRPr lang="ru-RU"/>
          </a:p>
        </c:txPr>
        <c:crossAx val="82601856"/>
        <c:crosses val="autoZero"/>
        <c:crossBetween val="between"/>
        <c:majorUnit val="500"/>
        <c:minorUnit val="500"/>
        <c:dispUnits>
          <c:builtInUnit val="hundreds"/>
        </c:dispUnits>
      </c:valAx>
      <c:spPr>
        <a:solidFill>
          <a:sysClr val="window" lastClr="FFFFFF">
            <a:lumMod val="85000"/>
          </a:sysClr>
        </a:solidFill>
      </c:spPr>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baseline="0">
                <a:solidFill>
                  <a:schemeClr val="tx1"/>
                </a:solidFill>
                <a:effectLst>
                  <a:glow rad="101600">
                    <a:schemeClr val="accent2">
                      <a:alpha val="40000"/>
                    </a:schemeClr>
                  </a:glow>
                  <a:outerShdw blurRad="50800" dist="38100" dir="2700000" algn="tl" rotWithShape="0">
                    <a:schemeClr val="tx1">
                      <a:alpha val="40000"/>
                    </a:schemeClr>
                  </a:outerShdw>
                </a:effectLst>
                <a:latin typeface="+mn-lt"/>
                <a:ea typeface="+mn-ea"/>
                <a:cs typeface="+mn-cs"/>
              </a:defRPr>
            </a:pP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Структура инвестиций МР </a:t>
            </a:r>
            <a:r>
              <a:rPr lang="ru-RU" sz="2000" dirty="0" smtClean="0">
                <a:solidFill>
                  <a:schemeClr val="tx1"/>
                </a:solidFill>
                <a:effectLst>
                  <a:glow rad="101600">
                    <a:schemeClr val="accent2">
                      <a:alpha val="40000"/>
                    </a:schemeClr>
                  </a:glow>
                  <a:outerShdw blurRad="50800" dist="38100" dir="2700000" algn="tl" rotWithShape="0">
                    <a:schemeClr val="tx1">
                      <a:alpha val="40000"/>
                    </a:schemeClr>
                  </a:outerShdw>
                </a:effectLst>
              </a:rPr>
              <a:t>«Кизилюртовский  район</a:t>
            </a: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a:t>
            </a:r>
          </a:p>
          <a:p>
            <a:pPr>
              <a:defRPr sz="2000" b="1" i="0" u="none" strike="noStrike" kern="1200" cap="all" baseline="0">
                <a:solidFill>
                  <a:schemeClr val="tx1"/>
                </a:solidFill>
                <a:effectLst>
                  <a:glow rad="101600">
                    <a:schemeClr val="accent2">
                      <a:alpha val="40000"/>
                    </a:schemeClr>
                  </a:glow>
                  <a:outerShdw blurRad="50800" dist="38100" dir="2700000" algn="tl" rotWithShape="0">
                    <a:schemeClr val="tx1">
                      <a:alpha val="40000"/>
                    </a:schemeClr>
                  </a:outerShdw>
                </a:effectLst>
                <a:latin typeface="+mn-lt"/>
                <a:ea typeface="+mn-ea"/>
                <a:cs typeface="+mn-cs"/>
              </a:defRPr>
            </a:pP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в </a:t>
            </a:r>
            <a:r>
              <a:rPr lang="ru-RU" sz="2200" dirty="0">
                <a:solidFill>
                  <a:schemeClr val="tx1"/>
                </a:solidFill>
                <a:effectLst>
                  <a:glow rad="101600">
                    <a:schemeClr val="accent2">
                      <a:alpha val="40000"/>
                    </a:schemeClr>
                  </a:glow>
                  <a:outerShdw blurRad="50800" dist="38100" dir="2700000" algn="tl" rotWithShape="0">
                    <a:schemeClr val="tx1">
                      <a:alpha val="40000"/>
                    </a:schemeClr>
                  </a:outerShdw>
                </a:effectLst>
              </a:rPr>
              <a:t>2023</a:t>
            </a: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 </a:t>
            </a:r>
            <a:r>
              <a:rPr lang="ru-RU" sz="1600" dirty="0">
                <a:solidFill>
                  <a:schemeClr val="tx1"/>
                </a:solidFill>
                <a:effectLst>
                  <a:glow rad="101600">
                    <a:schemeClr val="accent2">
                      <a:alpha val="40000"/>
                    </a:schemeClr>
                  </a:glow>
                  <a:outerShdw blurRad="50800" dist="38100" dir="2700000" algn="tl" rotWithShape="0">
                    <a:schemeClr val="tx1">
                      <a:alpha val="40000"/>
                    </a:schemeClr>
                  </a:outerShdw>
                </a:effectLst>
              </a:rPr>
              <a:t>г</a:t>
            </a:r>
            <a:r>
              <a:rPr lang="ru-RU" sz="2000" dirty="0">
                <a:solidFill>
                  <a:schemeClr val="tx1"/>
                </a:solidFill>
                <a:effectLst>
                  <a:glow rad="101600">
                    <a:schemeClr val="accent2">
                      <a:alpha val="40000"/>
                    </a:schemeClr>
                  </a:glow>
                  <a:outerShdw blurRad="50800" dist="38100" dir="2700000" algn="tl" rotWithShape="0">
                    <a:schemeClr val="tx1">
                      <a:alpha val="40000"/>
                    </a:schemeClr>
                  </a:outerShdw>
                </a:effectLst>
              </a:rPr>
              <a:t>.  </a:t>
            </a:r>
          </a:p>
        </c:rich>
      </c:tx>
      <c:layout>
        <c:manualLayout>
          <c:xMode val="edge"/>
          <c:yMode val="edge"/>
          <c:x val="0.18686252605152048"/>
          <c:y val="5.6279358430961615E-2"/>
        </c:manualLayout>
      </c:layout>
      <c:spPr>
        <a:solidFill>
          <a:sysClr val="window" lastClr="FFFFFF">
            <a:lumMod val="85000"/>
          </a:sysClr>
        </a:solidFill>
        <a:ln>
          <a:noFill/>
        </a:ln>
        <a:effectLst/>
      </c:spPr>
    </c:title>
    <c:view3D>
      <c:rotX val="30"/>
      <c:rotY val="1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8824523364785347E-2"/>
          <c:y val="0.21955723735877841"/>
          <c:w val="0.89571363648193869"/>
          <c:h val="0.72426091023269079"/>
        </c:manualLayout>
      </c:layout>
      <c:pie3DChart>
        <c:varyColors val="1"/>
        <c:ser>
          <c:idx val="0"/>
          <c:order val="0"/>
          <c:tx>
            <c:strRef>
              <c:f>Лист1!$B$1</c:f>
              <c:strCache>
                <c:ptCount val="1"/>
                <c:pt idx="0">
                  <c:v>дотационность бюджета</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BAAA-4E10-97A3-EAF2B3BAD5BD}"/>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BAAA-4E10-97A3-EAF2B3BAD5BD}"/>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BAAA-4E10-97A3-EAF2B3BAD5BD}"/>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AAA-4E10-97A3-EAF2B3BAD5BD}"/>
              </c:ext>
            </c:extLst>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BAAA-4E10-97A3-EAF2B3BAD5BD}"/>
              </c:ext>
            </c:extLst>
          </c:dPt>
          <c:dLbls>
            <c:dLbl>
              <c:idx val="0"/>
              <c:layout>
                <c:manualLayout>
                  <c:x val="-0.21469200646257891"/>
                  <c:y val="2.0699072589777757E-2"/>
                </c:manualLayout>
              </c:layout>
              <c:tx>
                <c:rich>
                  <a:bodyPr/>
                  <a:lstStyle/>
                  <a:p>
                    <a:fld id="{F53AC6AA-8BD4-4FA5-8466-4D8AA0255EB8}" type="CATEGORYNAME">
                      <a:rPr lang="ru-RU" sz="1400">
                        <a:solidFill>
                          <a:sysClr val="windowText" lastClr="000000"/>
                        </a:solidFill>
                      </a:rPr>
                      <a:pPr/>
                      <a:t>[ИМЯ КАТЕГОРИИ]</a:t>
                    </a:fld>
                    <a:r>
                      <a:rPr lang="ru-RU" sz="1400" baseline="0"/>
                      <a:t> </a:t>
                    </a:r>
                    <a:fld id="{C8109D6F-36D2-4E0D-BD6C-ADF19392DA99}" type="VALUE">
                      <a:rPr lang="ru-RU" sz="1400" baseline="0">
                        <a:solidFill>
                          <a:sysClr val="windowText" lastClr="000000"/>
                        </a:solidFill>
                      </a:rPr>
                      <a:pPr/>
                      <a:t>[ЗНАЧЕНИЕ]</a:t>
                    </a:fld>
                    <a:r>
                      <a:rPr lang="ru-RU" sz="1400" baseline="0">
                        <a:solidFill>
                          <a:sysClr val="windowText" lastClr="000000"/>
                        </a:solidFill>
                      </a:rPr>
                      <a:t> %</a:t>
                    </a:r>
                  </a:p>
                </c:rich>
              </c:tx>
              <c:dLblPos val="bestFit"/>
              <c:showVal val="1"/>
              <c:showCatName val="1"/>
              <c:extLst xmlns:c16r2="http://schemas.microsoft.com/office/drawing/2015/06/chart">
                <c:ext xmlns:c15="http://schemas.microsoft.com/office/drawing/2012/chart" uri="{CE6537A1-D6FC-4f65-9D91-7224C49458BB}">
                  <c15:layout>
                    <c:manualLayout>
                      <c:w val="0.25319465215589465"/>
                      <c:h val="6.2809908847311163E-2"/>
                    </c:manualLayout>
                  </c15:layout>
                  <c15:dlblFieldTable/>
                  <c15:showDataLabelsRange val="0"/>
                </c:ext>
                <c:ext xmlns:c16="http://schemas.microsoft.com/office/drawing/2014/chart" uri="{C3380CC4-5D6E-409C-BE32-E72D297353CC}">
                  <c16:uniqueId val="{00000001-BAAA-4E10-97A3-EAF2B3BAD5BD}"/>
                </c:ext>
              </c:extLst>
            </c:dLbl>
            <c:dLbl>
              <c:idx val="1"/>
              <c:layout>
                <c:manualLayout>
                  <c:x val="0.22160710526919597"/>
                  <c:y val="-0.25663174394867316"/>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ysClr val="windowText" lastClr="000000"/>
                        </a:solidFill>
                        <a:latin typeface="+mn-lt"/>
                        <a:ea typeface="+mn-ea"/>
                        <a:cs typeface="+mn-cs"/>
                      </a:defRPr>
                    </a:pPr>
                    <a:fld id="{AD779028-40FA-4D80-B2E3-42D1AA43081B}" type="CATEGORYNAME">
                      <a:rPr lang="ru-RU" sz="1400">
                        <a:solidFill>
                          <a:schemeClr val="tx1"/>
                        </a:solidFill>
                      </a:rPr>
                      <a:pPr>
                        <a:defRPr sz="1400" b="1" i="0" u="none" strike="noStrike" kern="1200" spc="0" baseline="0">
                          <a:solidFill>
                            <a:sysClr val="windowText" lastClr="000000"/>
                          </a:solidFill>
                          <a:latin typeface="+mn-lt"/>
                          <a:ea typeface="+mn-ea"/>
                          <a:cs typeface="+mn-cs"/>
                        </a:defRPr>
                      </a:pPr>
                      <a:t>[ИМЯ КАТЕГОРИИ]</a:t>
                    </a:fld>
                    <a:r>
                      <a:rPr lang="ru-RU" sz="1400" baseline="0" dirty="0">
                        <a:solidFill>
                          <a:schemeClr val="tx1"/>
                        </a:solidFill>
                      </a:rPr>
                      <a:t> </a:t>
                    </a:r>
                    <a:fld id="{B4C61D00-1F03-4B5C-ADCF-FCBEF652BE23}" type="VALUE">
                      <a:rPr lang="ru-RU" sz="1400" baseline="0">
                        <a:solidFill>
                          <a:schemeClr val="tx1"/>
                        </a:solidFill>
                      </a:rPr>
                      <a:pPr>
                        <a:defRPr sz="1400" b="1" i="0" u="none" strike="noStrike" kern="1200" spc="0" baseline="0">
                          <a:solidFill>
                            <a:sysClr val="windowText" lastClr="000000"/>
                          </a:solidFill>
                          <a:latin typeface="+mn-lt"/>
                          <a:ea typeface="+mn-ea"/>
                          <a:cs typeface="+mn-cs"/>
                        </a:defRPr>
                      </a:pPr>
                      <a:t>[ЗНАЧЕНИЕ]</a:t>
                    </a:fld>
                    <a:r>
                      <a:rPr lang="ru-RU" sz="1400" baseline="0" dirty="0">
                        <a:solidFill>
                          <a:schemeClr val="tx1"/>
                        </a:solidFill>
                      </a:rPr>
                      <a:t> %</a:t>
                    </a:r>
                  </a:p>
                </c:rich>
              </c:tx>
              <c:spPr>
                <a:noFill/>
                <a:ln>
                  <a:noFill/>
                </a:ln>
                <a:effectLst/>
              </c:spPr>
              <c:dLblPos val="bestFit"/>
              <c:showVal val="1"/>
              <c:showCatName val="1"/>
              <c:extLst xmlns:c16r2="http://schemas.microsoft.com/office/drawing/2015/06/chart">
                <c:ext xmlns:c15="http://schemas.microsoft.com/office/drawing/2012/chart" uri="{CE6537A1-D6FC-4f65-9D91-7224C49458BB}">
                  <c15:layout>
                    <c:manualLayout>
                      <c:w val="0.24811389739338455"/>
                      <c:h val="9.6143190434528999E-2"/>
                    </c:manualLayout>
                  </c15:layout>
                  <c15:dlblFieldTable/>
                  <c15:showDataLabelsRange val="0"/>
                </c:ext>
                <c:ext xmlns:c16="http://schemas.microsoft.com/office/drawing/2014/chart" uri="{C3380CC4-5D6E-409C-BE32-E72D297353CC}">
                  <c16:uniqueId val="{00000003-BAAA-4E10-97A3-EAF2B3BAD5BD}"/>
                </c:ext>
              </c:extLst>
            </c:dLbl>
            <c:dLbl>
              <c:idx val="2"/>
              <c:layout>
                <c:manualLayout>
                  <c:x val="0.18244475978106742"/>
                  <c:y val="1.7501215362177861E-2"/>
                </c:manualLayout>
              </c:layout>
              <c:tx>
                <c:rich>
                  <a:bodyPr/>
                  <a:lstStyle/>
                  <a:p>
                    <a:fld id="{2F38E22F-A091-4CEC-AEEB-92480D6622D5}" type="CATEGORYNAME">
                      <a:rPr lang="ru-RU" sz="1400">
                        <a:solidFill>
                          <a:sysClr val="windowText" lastClr="000000"/>
                        </a:solidFill>
                      </a:rPr>
                      <a:pPr/>
                      <a:t>[ИМЯ КАТЕГОРИИ]</a:t>
                    </a:fld>
                    <a:r>
                      <a:rPr lang="ru-RU" sz="1400">
                        <a:solidFill>
                          <a:sysClr val="windowText" lastClr="000000"/>
                        </a:solidFill>
                      </a:rPr>
                      <a:t> </a:t>
                    </a:r>
                    <a:r>
                      <a:rPr lang="ru-RU" sz="1400" baseline="0">
                        <a:solidFill>
                          <a:sysClr val="windowText" lastClr="000000"/>
                        </a:solidFill>
                      </a:rPr>
                      <a:t> </a:t>
                    </a:r>
                    <a:fld id="{C523F0EF-59F7-4556-8ED2-7F2C5AB0ECF5}" type="VALUE">
                      <a:rPr lang="ru-RU" sz="1400" baseline="0">
                        <a:solidFill>
                          <a:sysClr val="windowText" lastClr="000000"/>
                        </a:solidFill>
                      </a:rPr>
                      <a:pPr/>
                      <a:t>[ЗНАЧЕНИЕ]</a:t>
                    </a:fld>
                    <a:r>
                      <a:rPr lang="ru-RU" sz="1400" baseline="0">
                        <a:solidFill>
                          <a:sysClr val="windowText" lastClr="000000"/>
                        </a:solidFill>
                      </a:rPr>
                      <a:t> %</a:t>
                    </a:r>
                  </a:p>
                </c:rich>
              </c:tx>
              <c:dLblPos val="bestFit"/>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BAAA-4E10-97A3-EAF2B3BAD5BD}"/>
                </c:ext>
              </c:extLst>
            </c:dLbl>
            <c:dLbl>
              <c:idx val="3"/>
              <c:layout>
                <c:manualLayout>
                  <c:x val="0.13681064952399771"/>
                  <c:y val="9.5096237970253725E-2"/>
                </c:manualLayout>
              </c:layout>
              <c:tx>
                <c:rich>
                  <a:bodyPr/>
                  <a:lstStyle/>
                  <a:p>
                    <a:fld id="{9CA42A55-A0F5-4FA8-B8DE-368FC5D3A205}" type="CATEGORYNAME">
                      <a:rPr lang="ru-RU" sz="1400">
                        <a:solidFill>
                          <a:sysClr val="windowText" lastClr="000000"/>
                        </a:solidFill>
                      </a:rPr>
                      <a:pPr/>
                      <a:t>[ИМЯ КАТЕГОРИИ]</a:t>
                    </a:fld>
                    <a:r>
                      <a:rPr lang="ru-RU" sz="1400" baseline="0" dirty="0">
                        <a:solidFill>
                          <a:sysClr val="windowText" lastClr="000000"/>
                        </a:solidFill>
                      </a:rPr>
                      <a:t> </a:t>
                    </a:r>
                    <a:fld id="{55B91F09-E5A4-4EDD-B383-6F633E767CCD}" type="VALUE">
                      <a:rPr lang="ru-RU" sz="1400" baseline="0">
                        <a:solidFill>
                          <a:sysClr val="windowText" lastClr="000000"/>
                        </a:solidFill>
                      </a:rPr>
                      <a:pPr/>
                      <a:t>[ЗНАЧЕНИЕ]</a:t>
                    </a:fld>
                    <a:r>
                      <a:rPr lang="ru-RU" sz="1400" baseline="0" dirty="0">
                        <a:solidFill>
                          <a:sysClr val="windowText" lastClr="000000"/>
                        </a:solidFill>
                      </a:rPr>
                      <a:t> %</a:t>
                    </a:r>
                  </a:p>
                </c:rich>
              </c:tx>
              <c:dLblPos val="bestFit"/>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BAAA-4E10-97A3-EAF2B3BAD5BD}"/>
                </c:ext>
              </c:extLst>
            </c:dLbl>
            <c:dLbl>
              <c:idx val="4"/>
              <c:layout>
                <c:manualLayout>
                  <c:x val="1.7058915976464036E-2"/>
                  <c:y val="7.5838654740439923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ysClr val="windowText" lastClr="000000"/>
                        </a:solidFill>
                        <a:latin typeface="+mn-lt"/>
                        <a:ea typeface="+mn-ea"/>
                        <a:cs typeface="+mn-cs"/>
                      </a:defRPr>
                    </a:pPr>
                    <a:fld id="{E604D200-25A1-4EA5-AE62-B7DE9CB026D9}" type="CATEGORYNAME">
                      <a:rPr lang="ru-RU" sz="1400"/>
                      <a:pPr>
                        <a:defRPr sz="1400" b="1" i="0" u="none" strike="noStrike" kern="1200" spc="0" baseline="0">
                          <a:solidFill>
                            <a:sysClr val="windowText" lastClr="000000"/>
                          </a:solidFill>
                          <a:latin typeface="+mn-lt"/>
                          <a:ea typeface="+mn-ea"/>
                          <a:cs typeface="+mn-cs"/>
                        </a:defRPr>
                      </a:pPr>
                      <a:t>[ИМЯ КАТЕГОРИИ]</a:t>
                    </a:fld>
                    <a:r>
                      <a:rPr lang="ru-RU" sz="1400" baseline="0"/>
                      <a:t> </a:t>
                    </a:r>
                    <a:fld id="{312F4085-CDF0-4D9B-ABAC-13350431A0B2}" type="VALUE">
                      <a:rPr lang="ru-RU" sz="1400" baseline="0"/>
                      <a:pPr>
                        <a:defRPr sz="1400" b="1" i="0" u="none" strike="noStrike" kern="1200" spc="0" baseline="0">
                          <a:solidFill>
                            <a:sysClr val="windowText" lastClr="000000"/>
                          </a:solidFill>
                          <a:latin typeface="+mn-lt"/>
                          <a:ea typeface="+mn-ea"/>
                          <a:cs typeface="+mn-cs"/>
                        </a:defRPr>
                      </a:pPr>
                      <a:t>[ЗНАЧЕНИЕ]</a:t>
                    </a:fld>
                    <a:r>
                      <a:rPr lang="ru-RU" sz="1400" baseline="0"/>
                      <a:t> %</a:t>
                    </a:r>
                  </a:p>
                </c:rich>
              </c:tx>
              <c:spPr>
                <a:noFill/>
                <a:ln>
                  <a:noFill/>
                </a:ln>
                <a:effectLst/>
              </c:spPr>
              <c:dLblPos val="bestFit"/>
              <c:showVal val="1"/>
              <c:showCatName val="1"/>
              <c:extLst xmlns:c16r2="http://schemas.microsoft.com/office/drawing/2015/06/chart">
                <c:ext xmlns:c15="http://schemas.microsoft.com/office/drawing/2012/chart" uri="{CE6537A1-D6FC-4f65-9D91-7224C49458BB}">
                  <c15:layout>
                    <c:manualLayout>
                      <c:w val="9.9591484130845176E-2"/>
                      <c:h val="7.1492503948773309E-2"/>
                    </c:manualLayout>
                  </c15:layout>
                  <c15:dlblFieldTable/>
                  <c15:showDataLabelsRange val="0"/>
                </c:ext>
                <c:ext xmlns:c16="http://schemas.microsoft.com/office/drawing/2014/chart" uri="{C3380CC4-5D6E-409C-BE32-E72D297353CC}">
                  <c16:uniqueId val="{00000009-BAAA-4E10-97A3-EAF2B3BAD5B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ru-RU"/>
              </a:p>
            </c:txPr>
            <c:dLblPos val="outEnd"/>
            <c:showVal val="1"/>
            <c:showCatName val="1"/>
            <c:extLst xmlns:c16r2="http://schemas.microsoft.com/office/drawing/2015/06/chart">
              <c:ext xmlns:c15="http://schemas.microsoft.com/office/drawing/2012/chart" uri="{CE6537A1-D6FC-4f65-9D91-7224C49458BB}"/>
            </c:extLst>
          </c:dLbls>
          <c:cat>
            <c:strRef>
              <c:f>Лист1!$A$2:$A$6</c:f>
              <c:strCache>
                <c:ptCount val="5"/>
                <c:pt idx="0">
                  <c:v>дорожное хозяйство</c:v>
                </c:pt>
                <c:pt idx="1">
                  <c:v>образование</c:v>
                </c:pt>
                <c:pt idx="2">
                  <c:v>туризм</c:v>
                </c:pt>
                <c:pt idx="3">
                  <c:v>ЖКХ </c:v>
                </c:pt>
                <c:pt idx="4">
                  <c:v>здравоохранение</c:v>
                </c:pt>
              </c:strCache>
            </c:strRef>
          </c:cat>
          <c:val>
            <c:numRef>
              <c:f>Лист1!$B$2:$B$6</c:f>
              <c:numCache>
                <c:formatCode>0</c:formatCode>
                <c:ptCount val="5"/>
                <c:pt idx="0">
                  <c:v>37</c:v>
                </c:pt>
                <c:pt idx="1">
                  <c:v>25</c:v>
                </c:pt>
                <c:pt idx="2">
                  <c:v>10</c:v>
                </c:pt>
                <c:pt idx="3">
                  <c:v>11</c:v>
                </c:pt>
                <c:pt idx="4">
                  <c:v>6</c:v>
                </c:pt>
              </c:numCache>
            </c:numRef>
          </c:val>
          <c:extLst xmlns:c16r2="http://schemas.microsoft.com/office/drawing/2015/06/chart">
            <c:ext xmlns:c16="http://schemas.microsoft.com/office/drawing/2014/chart" uri="{C3380CC4-5D6E-409C-BE32-E72D297353CC}">
              <c16:uniqueId val="{0000000A-BAAA-4E10-97A3-EAF2B3BAD5BD}"/>
            </c:ext>
          </c:extLst>
        </c:ser>
        <c:dLbls>
          <c:showCatName val="1"/>
        </c:dLbls>
      </c:pie3DChart>
      <c:spPr>
        <a:solidFill>
          <a:sysClr val="window" lastClr="FFFFFF">
            <a:lumMod val="85000"/>
          </a:sysClr>
        </a:solidFill>
        <a:ln>
          <a:noFill/>
        </a:ln>
        <a:effectLst/>
      </c:spPr>
    </c:plotArea>
    <c:plotVisOnly val="1"/>
    <c:dispBlanksAs val="zero"/>
  </c:chart>
  <c:spPr>
    <a:solidFill>
      <a:sysClr val="window" lastClr="FFFFFF">
        <a:lumMod val="85000"/>
      </a:sysClr>
    </a:solidFill>
    <a:ln>
      <a:noFill/>
    </a:ln>
    <a:effectLst/>
  </c:spPr>
  <c:txPr>
    <a:bodyPr/>
    <a:lstStyle/>
    <a:p>
      <a:pPr>
        <a:defRPr/>
      </a:pPr>
      <a:endParaRPr lang="ru-RU"/>
    </a:p>
  </c:txPr>
  <c:externalData r:id="rId2"/>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DB988-4BB6-4758-9CCD-DDBAAEEB4114}" type="datetimeFigureOut">
              <a:rPr lang="ru-RU" smtClean="0"/>
              <a:pPr/>
              <a:t>14.02.2024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68816-1D38-49CA-B7B2-6146D2D2C903}" type="slidenum">
              <a:rPr lang="ru-RU" smtClean="0"/>
              <a:pPr/>
              <a:t>‹#›</a:t>
            </a:fld>
            <a:endParaRPr lang="ru-RU"/>
          </a:p>
        </p:txBody>
      </p:sp>
    </p:spTree>
    <p:extLst>
      <p:ext uri="{BB962C8B-B14F-4D97-AF65-F5344CB8AC3E}">
        <p14:creationId xmlns="" xmlns:p14="http://schemas.microsoft.com/office/powerpoint/2010/main" val="372518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0F68816-1D38-49CA-B7B2-6146D2D2C903}"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0F68816-1D38-49CA-B7B2-6146D2D2C903}" type="slidenum">
              <a:rPr lang="ru-RU" smtClean="0"/>
              <a:pPr/>
              <a:t>8</a:t>
            </a:fld>
            <a:endParaRPr lang="ru-RU"/>
          </a:p>
        </p:txBody>
      </p:sp>
    </p:spTree>
    <p:extLst>
      <p:ext uri="{BB962C8B-B14F-4D97-AF65-F5344CB8AC3E}">
        <p14:creationId xmlns="" xmlns:p14="http://schemas.microsoft.com/office/powerpoint/2010/main" val="136518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E456ABE-67E9-46DE-8276-52BA495481DE}" type="slidenum">
              <a:rPr lang="ru-RU" smtClean="0"/>
              <a:pPr/>
              <a:t>‹#›</a:t>
            </a:fld>
            <a:endParaRPr lang="ru-RU"/>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39"/>
            <a:ext cx="24384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4000" y="274640"/>
            <a:ext cx="7416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456ABE-67E9-46DE-8276-52BA495481DE}" type="slidenum">
              <a:rPr lang="ru-RU" smtClean="0"/>
              <a:pPr/>
              <a:t>‹#›</a:t>
            </a:fld>
            <a:endParaRPr lang="ru-RU"/>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E456ABE-67E9-46DE-8276-52BA495481DE}" type="slidenum">
              <a:rPr lang="ru-RU" smtClean="0"/>
              <a:pPr/>
              <a:t>‹#›</a:t>
            </a:fld>
            <a:endParaRPr lang="ru-RU"/>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456ABE-67E9-46DE-8276-52BA495481D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87C5AE3-8386-4407-ABDD-FA4C2F046AA6}"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456ABE-67E9-46DE-8276-52BA495481DE}" type="slidenum">
              <a:rPr lang="ru-RU" smtClean="0"/>
              <a:pPr/>
              <a:t>‹#›</a:t>
            </a:fld>
            <a:endParaRPr lang="ru-RU"/>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87C5AE3-8386-4407-ABDD-FA4C2F046AA6}" type="datetimeFigureOut">
              <a:rPr lang="ru-RU" smtClean="0"/>
              <a:pPr/>
              <a:t>14.02.2024</a:t>
            </a:fld>
            <a:endParaRPr lang="ru-RU"/>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E456ABE-67E9-46DE-8276-52BA495481DE}" type="slidenum">
              <a:rPr lang="ru-RU" smtClean="0"/>
              <a:pPr/>
              <a:t>‹#›</a:t>
            </a:fld>
            <a:endParaRPr lang="ru-RU"/>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otdelekon@mail.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B3CB19B-6A41-4BC6-9BE4-8A53C1090A88}"/>
              </a:ext>
            </a:extLst>
          </p:cNvPr>
          <p:cNvSpPr txBox="1"/>
          <p:nvPr/>
        </p:nvSpPr>
        <p:spPr>
          <a:xfrm>
            <a:off x="121921" y="6457890"/>
            <a:ext cx="914399" cy="400110"/>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2000" b="1" dirty="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2024 </a:t>
            </a:r>
            <a:r>
              <a:rPr lang="ru-RU" sz="2000" b="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г.</a:t>
            </a:r>
            <a:endParaRPr lang="ru-RU" dirty="0">
              <a:solidFill>
                <a:schemeClr val="bg1">
                  <a:lumMod val="95000"/>
                </a:schemeClr>
              </a:solidFill>
            </a:endParaRPr>
          </a:p>
        </p:txBody>
      </p:sp>
      <p:pic>
        <p:nvPicPr>
          <p:cNvPr id="4" name="Рисунок 3"/>
          <p:cNvPicPr/>
          <p:nvPr/>
        </p:nvPicPr>
        <p:blipFill>
          <a:blip r:embed="rId2"/>
          <a:srcRect/>
          <a:stretch>
            <a:fillRect/>
          </a:stretch>
        </p:blipFill>
        <p:spPr bwMode="auto">
          <a:xfrm>
            <a:off x="5707798" y="4450075"/>
            <a:ext cx="1695450" cy="2124075"/>
          </a:xfrm>
          <a:prstGeom prst="rect">
            <a:avLst/>
          </a:prstGeom>
          <a:solidFill>
            <a:srgbClr val="FFFFFF"/>
          </a:solidFill>
          <a:ln w="9525">
            <a:noFill/>
            <a:miter lim="800000"/>
            <a:headEnd/>
            <a:tailEnd/>
          </a:ln>
        </p:spPr>
      </p:pic>
      <p:sp>
        <p:nvSpPr>
          <p:cNvPr id="5" name="Прямоугольник 4"/>
          <p:cNvSpPr/>
          <p:nvPr/>
        </p:nvSpPr>
        <p:spPr>
          <a:xfrm>
            <a:off x="1302589" y="319824"/>
            <a:ext cx="10739888" cy="3648948"/>
          </a:xfrm>
          <a:prstGeom prst="rect">
            <a:avLst/>
          </a:prstGeom>
          <a:noFill/>
        </p:spPr>
        <p:txBody>
          <a:bodyPr wrap="square" lIns="91440" tIns="45720" rIns="91440" bIns="45720">
            <a:spAutoFit/>
          </a:bodyPr>
          <a:lstStyle/>
          <a:p>
            <a:pPr algn="ctr">
              <a:lnSpc>
                <a:spcPct val="107000"/>
              </a:lnSpc>
              <a:spcAft>
                <a:spcPts val="0"/>
              </a:spcAft>
              <a:tabLst>
                <a:tab pos="1221740" algn="l"/>
              </a:tabLst>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ИНВЕСТИЦИОННЫЙ ПРОФИЛЬ</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1221740" algn="l"/>
              </a:tabLst>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МУНИЦИПАЛЬНОГО РАЙОНА </a:t>
            </a: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«КИЗИЛЮРТОВСКИЙ </a:t>
            </a: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РАЙОН»</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3423152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13818A66-A89B-4943-B0E2-C3D1D8F2D6BE}"/>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Диаграмма 1">
            <a:extLst>
              <a:ext uri="{FF2B5EF4-FFF2-40B4-BE49-F238E27FC236}">
                <a16:creationId xmlns="" xmlns:a16="http://schemas.microsoft.com/office/drawing/2014/main" id="{488819D2-33D5-46DC-87FF-DB1A3018AE27}"/>
              </a:ext>
            </a:extLst>
          </p:cNvPr>
          <p:cNvGraphicFramePr/>
          <p:nvPr>
            <p:extLst>
              <p:ext uri="{D42A27DB-BD31-4B8C-83A1-F6EECF244321}">
                <p14:modId xmlns="" xmlns:p14="http://schemas.microsoft.com/office/powerpoint/2010/main" val="3954075158"/>
              </p:ext>
            </p:extLst>
          </p:nvPr>
        </p:nvGraphicFramePr>
        <p:xfrm>
          <a:off x="1101090" y="0"/>
          <a:ext cx="1002411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9323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7E965FC-FF27-40A5-9D7B-AF2391A91606}"/>
              </a:ext>
            </a:extLst>
          </p:cNvPr>
          <p:cNvSpPr txBox="1"/>
          <p:nvPr/>
        </p:nvSpPr>
        <p:spPr>
          <a:xfrm>
            <a:off x="3298675" y="524482"/>
            <a:ext cx="5964965" cy="487506"/>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326834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ИНВЕСТИЦИИ  И СТРОИТЕЛЬСТВО</a:t>
            </a:r>
            <a:endParaRPr lang="ru-RU"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297502" y="1318304"/>
            <a:ext cx="8718430" cy="4031873"/>
          </a:xfrm>
          <a:prstGeom prst="rect">
            <a:avLst/>
          </a:prstGeom>
        </p:spPr>
        <p:txBody>
          <a:bodyPr wrap="square">
            <a:spAutoFit/>
          </a:bodyPr>
          <a:lstStyle/>
          <a:p>
            <a:pPr algn="just"/>
            <a:r>
              <a:rPr lang="ru-RU" sz="1600" b="1" dirty="0" smtClean="0">
                <a:latin typeface="Times New Roman" pitchFamily="18" charset="0"/>
                <a:cs typeface="Times New Roman" pitchFamily="18" charset="0"/>
              </a:rPr>
              <a:t>Привлечение инвестиций в экономику района - одна из стратегических задач деятельности муниципального района. Рост инвестиций напрямую влияет не только на увеличение налоговых поступлений в бюджет, создание рабочих мест, но и на уровень и качество жизни населения, способствует улучшению социально-экономического положения района. </a:t>
            </a:r>
          </a:p>
          <a:p>
            <a:pPr algn="just"/>
            <a:r>
              <a:rPr lang="ru-RU" sz="1600" b="1" dirty="0" smtClean="0">
                <a:latin typeface="Times New Roman" pitchFamily="18" charset="0"/>
                <a:cs typeface="Times New Roman" pitchFamily="18" charset="0"/>
              </a:rPr>
              <a:t>              Инвестиции в основной капитал за счет всех источников финансирования с 2020-2023 годы  составили 8 миллиардов 768 млн. руб., выполненные работы по виду деятельности «Строительство» за 2023 год - 850 млн. рублей. За счет средств индивидуальных застройщиков в районе введено в эксплуатацию 22 895 тыс. квадратных метров общей площади жилья. </a:t>
            </a:r>
          </a:p>
          <a:p>
            <a:pPr algn="just"/>
            <a:r>
              <a:rPr lang="ru-RU" sz="1600" b="1" dirty="0" smtClean="0">
                <a:latin typeface="Times New Roman" pitchFamily="18" charset="0"/>
                <a:cs typeface="Times New Roman" pitchFamily="18" charset="0"/>
              </a:rPr>
              <a:t>             На сегодняшний день в </a:t>
            </a:r>
            <a:r>
              <a:rPr lang="ru-RU" sz="1600" b="1" dirty="0" err="1" smtClean="0">
                <a:latin typeface="Times New Roman" pitchFamily="18" charset="0"/>
                <a:cs typeface="Times New Roman" pitchFamily="18" charset="0"/>
              </a:rPr>
              <a:t>Кизилюртовском</a:t>
            </a:r>
            <a:r>
              <a:rPr lang="ru-RU" sz="1600" b="1" dirty="0" smtClean="0">
                <a:latin typeface="Times New Roman" pitchFamily="18" charset="0"/>
                <a:cs typeface="Times New Roman" pitchFamily="18" charset="0"/>
              </a:rPr>
              <a:t> районе реализуется 6 инвестиционных проектов за счет частных инвестиций. Общий объем инвестиций по данным проектам составил 39 млн. рублей. Число новых рабочих мест 670.</a:t>
            </a:r>
          </a:p>
          <a:p>
            <a:pPr algn="just"/>
            <a:r>
              <a:rPr lang="ru-RU" sz="1600" b="1" dirty="0" smtClean="0">
                <a:latin typeface="Times New Roman" pitchFamily="18" charset="0"/>
                <a:cs typeface="Times New Roman" pitchFamily="18" charset="0"/>
              </a:rPr>
              <a:t>              На официальном сайте администрации района функционирует специализированный раздел «Инвестиционная политика», в котором размещены все принятые нормативно-правовые акты, касающиеся  поддержки инвестиционной деятельности района.</a:t>
            </a:r>
          </a:p>
        </p:txBody>
      </p:sp>
    </p:spTree>
    <p:extLst>
      <p:ext uri="{BB962C8B-B14F-4D97-AF65-F5344CB8AC3E}">
        <p14:creationId xmlns="" xmlns:p14="http://schemas.microsoft.com/office/powerpoint/2010/main" val="103059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rrh05\Desktop\Инвест паспорт\Фото к инвестпаспорту\УСХ\IMG_2043.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362974" y="0"/>
            <a:ext cx="10829026" cy="6858000"/>
          </a:xfrm>
          <a:prstGeom prst="rect">
            <a:avLst/>
          </a:prstGeom>
          <a:noFill/>
          <a:ln>
            <a:noFill/>
          </a:ln>
        </p:spPr>
      </p:pic>
      <p:sp>
        <p:nvSpPr>
          <p:cNvPr id="2" name="TextBox 1">
            <a:extLst>
              <a:ext uri="{FF2B5EF4-FFF2-40B4-BE49-F238E27FC236}">
                <a16:creationId xmlns="" xmlns:a16="http://schemas.microsoft.com/office/drawing/2014/main" id="{77E965FC-FF27-40A5-9D7B-AF2391A91606}"/>
              </a:ext>
            </a:extLst>
          </p:cNvPr>
          <p:cNvSpPr txBox="1"/>
          <p:nvPr/>
        </p:nvSpPr>
        <p:spPr>
          <a:xfrm>
            <a:off x="3739191" y="105657"/>
            <a:ext cx="4924425" cy="468077"/>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3268345" algn="l"/>
              </a:tabLst>
            </a:pPr>
            <a:r>
              <a:rPr lang="ru-RU"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СЕЛЬСКОЕ </a:t>
            </a: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ХОЗЯЙСТВО</a:t>
            </a:r>
            <a:endParaRPr lang="ru-RU"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319841" y="948690"/>
            <a:ext cx="10636369" cy="5909310"/>
          </a:xfrm>
          <a:prstGeom prst="rect">
            <a:avLst/>
          </a:prstGeom>
        </p:spPr>
        <p:txBody>
          <a:bodyPr wrap="square">
            <a:spAutoFit/>
          </a:bodyPr>
          <a:lstStyle/>
          <a:p>
            <a:pPr indent="450000" algn="just">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Агропромышленный комплекс имеет особое значение в экономике муниципального района «Кизилюртовский район». Многоотраслевое сельское хозяйство всецело определяет вектор развития экономики и обеспечивает занятость значительной доли трудоспособного населения района. </a:t>
            </a:r>
          </a:p>
          <a:p>
            <a:pPr algn="just"/>
            <a:r>
              <a:rPr 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b="1" dirty="0" smtClean="0">
                <a:latin typeface="Times New Roman" pitchFamily="18" charset="0"/>
                <a:cs typeface="Times New Roman" pitchFamily="18" charset="0"/>
              </a:rPr>
              <a:t>В настоящее время в аграрном секторе экономики стабильно функционируют 23 сельхозпредприятий различных форм собственности, около 70 крестьянских фермерских хозяйств и более 2-х тысяч личных подсобных хозяйств.</a:t>
            </a:r>
          </a:p>
          <a:p>
            <a:pPr algn="just"/>
            <a:r>
              <a:rPr lang="ru-RU" b="1" dirty="0" smtClean="0">
                <a:latin typeface="Times New Roman" pitchFamily="18" charset="0"/>
                <a:cs typeface="Times New Roman" pitchFamily="18" charset="0"/>
              </a:rPr>
              <a:t>              Одним из приоритетных направлений развития сельского хозяйства является растениеводство, </a:t>
            </a:r>
            <a:r>
              <a:rPr lang="ru-RU" b="1" dirty="0" smtClean="0">
                <a:latin typeface="Times New Roman" pitchFamily="18" charset="0"/>
                <a:ea typeface="Calibri" panose="020F0502020204030204" pitchFamily="34" charset="0"/>
                <a:cs typeface="Times New Roman" pitchFamily="18" charset="0"/>
              </a:rPr>
              <a:t>что связано в первую очередь с благоприятными природно-климатическими условиями для развития теплолюбивых культур. Наиболее значимые продукты растениеводства в районе зерновые, плоды и ягоды, виноград, овощи.</a:t>
            </a:r>
            <a:r>
              <a:rPr lang="ru-RU" b="1" dirty="0" smtClean="0">
                <a:latin typeface="Times New Roman" pitchFamily="18" charset="0"/>
                <a:cs typeface="Times New Roman" pitchFamily="18" charset="0"/>
              </a:rPr>
              <a:t>                 </a:t>
            </a:r>
            <a:endParaRPr lang="ru-RU" b="1" dirty="0" smtClean="0">
              <a:latin typeface="Times New Roman" pitchFamily="18" charset="0"/>
              <a:ea typeface="Calibri" panose="020F0502020204030204" pitchFamily="34" charset="0"/>
              <a:cs typeface="Times New Roman" pitchFamily="18" charset="0"/>
            </a:endParaRPr>
          </a:p>
          <a:p>
            <a:pPr indent="450000" algn="just"/>
            <a:r>
              <a:rPr lang="ru-RU" b="1" dirty="0" smtClean="0">
                <a:latin typeface="Times New Roman" pitchFamily="18" charset="0"/>
                <a:ea typeface="Calibri" panose="020F0502020204030204" pitchFamily="34" charset="0"/>
                <a:cs typeface="Times New Roman" pitchFamily="18" charset="0"/>
              </a:rPr>
              <a:t> </a:t>
            </a:r>
            <a:r>
              <a:rPr lang="ru-RU" b="1" dirty="0" smtClean="0">
                <a:latin typeface="Times New Roman" pitchFamily="18" charset="0"/>
                <a:cs typeface="Times New Roman" pitchFamily="18" charset="0"/>
              </a:rPr>
              <a:t>За последние три года в районе произведено сельскохозяйственной продукции на сумму 14 миллиардов 356 млн. рублей. Собрано  24,1 тыс. тонн плодов и ягод, овощей – 287 тыс. тонн, картофеля- 36,6 тыс. тонн.</a:t>
            </a:r>
            <a:endParaRPr lang="ru-RU" b="1" dirty="0" smtClean="0">
              <a:latin typeface="Times New Roman" pitchFamily="18" charset="0"/>
              <a:ea typeface="Calibri" panose="020F0502020204030204" pitchFamily="34" charset="0"/>
              <a:cs typeface="Times New Roman" pitchFamily="18" charset="0"/>
            </a:endParaRPr>
          </a:p>
          <a:p>
            <a:pPr indent="450000" algn="just"/>
            <a:r>
              <a:rPr lang="ru-RU" b="1" dirty="0" smtClean="0">
                <a:latin typeface="Times New Roman" pitchFamily="18" charset="0"/>
                <a:ea typeface="Calibri" panose="020F0502020204030204" pitchFamily="34" charset="0"/>
                <a:cs typeface="Times New Roman" pitchFamily="18" charset="0"/>
              </a:rPr>
              <a:t> Объем валовой продукции сельского хозяйства за 2023 год составил 5,173 млн. рублей, в том числе продукция растениеводства – 3,622 млн. рублей, животноводства – 1,551 млн. рублей. </a:t>
            </a:r>
          </a:p>
          <a:p>
            <a:pPr indent="450000" algn="just"/>
            <a:r>
              <a:rPr lang="ru-RU" b="1" dirty="0" smtClean="0">
                <a:latin typeface="Times New Roman" pitchFamily="18" charset="0"/>
                <a:cs typeface="Times New Roman" pitchFamily="18" charset="0"/>
              </a:rPr>
              <a:t> В районе активно развивается садоводство, это традиционная культура населения района. На сегодняшний день</a:t>
            </a:r>
            <a:r>
              <a:rPr lang="ru-RU" b="1" i="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общая площадь садов в районе составляет 1118, из них в плодоносящем возрасте 1050 га. </a:t>
            </a:r>
          </a:p>
          <a:p>
            <a:pPr indent="450000" algn="just"/>
            <a:r>
              <a:rPr lang="ru-RU" b="1" dirty="0" smtClean="0">
                <a:latin typeface="Times New Roman" pitchFamily="18" charset="0"/>
                <a:cs typeface="Times New Roman" pitchFamily="18" charset="0"/>
              </a:rPr>
              <a:t> В сфере сельского хозяйства за последние три года в районе создано более 631 новых рабочих мест.</a:t>
            </a:r>
          </a:p>
        </p:txBody>
      </p:sp>
    </p:spTree>
    <p:extLst>
      <p:ext uri="{BB962C8B-B14F-4D97-AF65-F5344CB8AC3E}">
        <p14:creationId xmlns="" xmlns:p14="http://schemas.microsoft.com/office/powerpoint/2010/main" val="103059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24EB60-06DB-456D-9D9B-F7213DBE37AC}"/>
              </a:ext>
            </a:extLst>
          </p:cNvPr>
          <p:cNvSpPr txBox="1"/>
          <p:nvPr/>
        </p:nvSpPr>
        <p:spPr>
          <a:xfrm>
            <a:off x="3401755" y="165427"/>
            <a:ext cx="5457825" cy="468077"/>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2480310" algn="l"/>
              </a:tabLst>
            </a:pPr>
            <a:r>
              <a:rPr lang="ru-RU"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ПОТРЕБИТЕЛЬСКИЙ РЫНОК.</a:t>
            </a:r>
            <a:endParaRPr lang="ru-RU"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061049" y="974784"/>
            <a:ext cx="10929668" cy="4044184"/>
          </a:xfrm>
          <a:prstGeom prst="rect">
            <a:avLst/>
          </a:prstGeom>
        </p:spPr>
        <p:txBody>
          <a:bodyPr wrap="square">
            <a:spAutoFit/>
          </a:bodyPr>
          <a:lstStyle/>
          <a:p>
            <a:pPr algn="just">
              <a:lnSpc>
                <a:spcPct val="107000"/>
              </a:lnSpc>
              <a:spcAft>
                <a:spcPts val="0"/>
              </a:spcAf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В </a:t>
            </a:r>
            <a:r>
              <a:rPr lang="ru-RU" sz="2000" b="1" dirty="0" err="1" smtClean="0">
                <a:latin typeface="Times New Roman" panose="02020603050405020304" pitchFamily="18" charset="0"/>
                <a:ea typeface="Calibri" panose="020F0502020204030204" pitchFamily="34" charset="0"/>
                <a:cs typeface="Times New Roman" panose="02020603050405020304" pitchFamily="18" charset="0"/>
              </a:rPr>
              <a:t>Кизилюртовском</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районе имеется достаточно развитая и стабильная сеть      торговых объектов по продаже продовольственных и непродовольственных товаров, основная доля которых приходится на субъекты малого и среднего предпринимательства. Оборот субъектов малого и среднего предпринимательства в 2023 году составил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4млрд.819млн.руб</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На территории района осуществляют деятельность: </a:t>
            </a: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212 - продовольственных магазина;</a:t>
            </a: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41 - непродовольственных магазина;</a:t>
            </a: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27 - АЗС;</a:t>
            </a: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16 - аптек;</a:t>
            </a: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25 - кафе и банкетных залов;</a:t>
            </a:r>
            <a:endParaRPr lang="ru-RU" sz="2000" b="1"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Ø"/>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21- объектов в сфере услуг (парикмахерские, салоны красоты, ателье, СТОА);</a:t>
            </a:r>
          </a:p>
        </p:txBody>
      </p:sp>
    </p:spTree>
    <p:extLst>
      <p:ext uri="{BB962C8B-B14F-4D97-AF65-F5344CB8AC3E}">
        <p14:creationId xmlns="" xmlns:p14="http://schemas.microsoft.com/office/powerpoint/2010/main" val="212449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85336" y="0"/>
            <a:ext cx="10906663" cy="6858001"/>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 xmlns:a16="http://schemas.microsoft.com/office/drawing/2014/main" id="{57B8DA5F-EDE9-4B20-A4B6-B54540E6D32B}"/>
              </a:ext>
            </a:extLst>
          </p:cNvPr>
          <p:cNvSpPr txBox="1"/>
          <p:nvPr/>
        </p:nvSpPr>
        <p:spPr>
          <a:xfrm>
            <a:off x="4318608" y="444827"/>
            <a:ext cx="3697347" cy="46166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2400" b="1" u="sng" dirty="0">
                <a:solidFill>
                  <a:schemeClr val="tx1"/>
                </a:solidFill>
                <a:latin typeface="Times New Roman" panose="02020603050405020304" pitchFamily="18" charset="0"/>
                <a:ea typeface="Calibri" panose="020F0502020204030204" pitchFamily="34" charset="0"/>
              </a:rPr>
              <a:t>ПРОМЫШЛЕННОСТЬ.</a:t>
            </a:r>
            <a:endParaRPr lang="ru-RU" sz="2400" dirty="0">
              <a:solidFill>
                <a:schemeClr val="tx1"/>
              </a:solidFill>
            </a:endParaRPr>
          </a:p>
        </p:txBody>
      </p:sp>
      <p:sp>
        <p:nvSpPr>
          <p:cNvPr id="3" name="TextBox 2">
            <a:extLst>
              <a:ext uri="{FF2B5EF4-FFF2-40B4-BE49-F238E27FC236}">
                <a16:creationId xmlns="" xmlns:a16="http://schemas.microsoft.com/office/drawing/2014/main" id="{0A9A830A-1907-45B2-8D5C-DA861DCC0151}"/>
              </a:ext>
            </a:extLst>
          </p:cNvPr>
          <p:cNvSpPr txBox="1"/>
          <p:nvPr/>
        </p:nvSpPr>
        <p:spPr>
          <a:xfrm>
            <a:off x="1319842" y="906923"/>
            <a:ext cx="10872158" cy="4951164"/>
          </a:xfrm>
          <a:prstGeom prst="rect">
            <a:avLst/>
          </a:prstGeom>
          <a:solidFill>
            <a:schemeClr val="dk1">
              <a:alpha val="2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07000"/>
              </a:lnSpc>
              <a:spcAft>
                <a:spcPts val="0"/>
              </a:spcAft>
              <a:tabLst>
                <a:tab pos="777875" algn="l"/>
              </a:tabLst>
            </a:pPr>
            <a:r>
              <a:rPr lang="ru-RU" sz="20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ru-RU" sz="1900" b="1" dirty="0" smtClean="0">
                <a:solidFill>
                  <a:schemeClr val="bg1"/>
                </a:solidFill>
                <a:latin typeface="Times New Roman" pitchFamily="18" charset="0"/>
                <a:cs typeface="Times New Roman" pitchFamily="18" charset="0"/>
              </a:rPr>
              <a:t>        Промышленность - важнейший сектор экономики, влияющий на социально-экономическое развитие муниципального района. На территории муниципального района зарегистрированы 33 промышленные предприятия, из них 25 – обрабатывающие производства; 3 – обеспечивающие водоснабжение, водоотведение, организацию сбора и утилизации отходов.</a:t>
            </a:r>
          </a:p>
          <a:p>
            <a:r>
              <a:rPr lang="ru-RU" sz="1900" b="1" dirty="0" smtClean="0">
                <a:solidFill>
                  <a:schemeClr val="bg1"/>
                </a:solidFill>
                <a:latin typeface="Times New Roman" pitchFamily="18" charset="0"/>
                <a:cs typeface="Times New Roman" pitchFamily="18" charset="0"/>
              </a:rPr>
              <a:t>Основной ассортимент выпускаемой предприятиями промышленности </a:t>
            </a:r>
            <a:r>
              <a:rPr lang="ru-RU" sz="1900" b="1" dirty="0" err="1" smtClean="0">
                <a:solidFill>
                  <a:schemeClr val="bg1"/>
                </a:solidFill>
                <a:latin typeface="Times New Roman" pitchFamily="18" charset="0"/>
                <a:cs typeface="Times New Roman" pitchFamily="18" charset="0"/>
              </a:rPr>
              <a:t>продукции:щебень</a:t>
            </a:r>
            <a:r>
              <a:rPr lang="ru-RU" sz="1900" b="1" dirty="0" smtClean="0">
                <a:solidFill>
                  <a:schemeClr val="bg1"/>
                </a:solidFill>
                <a:latin typeface="Times New Roman" pitchFamily="18" charset="0"/>
                <a:cs typeface="Times New Roman" pitchFamily="18" charset="0"/>
              </a:rPr>
              <a:t>, строительный камень, песчано-гравийная смесь - в с.с. </a:t>
            </a:r>
            <a:r>
              <a:rPr lang="ru-RU" sz="1900" b="1" dirty="0" err="1" smtClean="0">
                <a:solidFill>
                  <a:schemeClr val="bg1"/>
                </a:solidFill>
                <a:latin typeface="Times New Roman" pitchFamily="18" charset="0"/>
                <a:cs typeface="Times New Roman" pitchFamily="18" charset="0"/>
              </a:rPr>
              <a:t>Султанянгиюрт</a:t>
            </a:r>
            <a:r>
              <a:rPr lang="ru-RU" sz="1900" b="1" dirty="0" smtClean="0">
                <a:solidFill>
                  <a:schemeClr val="bg1"/>
                </a:solidFill>
                <a:latin typeface="Times New Roman" pitchFamily="18" charset="0"/>
                <a:cs typeface="Times New Roman" pitchFamily="18" charset="0"/>
              </a:rPr>
              <a:t>, Нечаевка, </a:t>
            </a:r>
            <a:r>
              <a:rPr lang="ru-RU" sz="1900" b="1" dirty="0" err="1" smtClean="0">
                <a:solidFill>
                  <a:schemeClr val="bg1"/>
                </a:solidFill>
                <a:latin typeface="Times New Roman" pitchFamily="18" charset="0"/>
                <a:cs typeface="Times New Roman" pitchFamily="18" charset="0"/>
              </a:rPr>
              <a:t>Зубутли-Миатли</a:t>
            </a:r>
            <a:r>
              <a:rPr lang="ru-RU" sz="1900" b="1" dirty="0" smtClean="0">
                <a:solidFill>
                  <a:schemeClr val="bg1"/>
                </a:solidFill>
                <a:latin typeface="Times New Roman" pitchFamily="18" charset="0"/>
                <a:cs typeface="Times New Roman" pitchFamily="18" charset="0"/>
              </a:rPr>
              <a:t>;</a:t>
            </a:r>
          </a:p>
          <a:p>
            <a:r>
              <a:rPr lang="ru-RU" sz="1900" b="1" dirty="0" smtClean="0">
                <a:solidFill>
                  <a:schemeClr val="bg1"/>
                </a:solidFill>
                <a:latin typeface="Times New Roman" pitchFamily="18" charset="0"/>
                <a:cs typeface="Times New Roman" pitchFamily="18" charset="0"/>
              </a:rPr>
              <a:t>мягкая мебель - в с.с. Нижний </a:t>
            </a:r>
            <a:r>
              <a:rPr lang="ru-RU" sz="1900" b="1" dirty="0" err="1" smtClean="0">
                <a:solidFill>
                  <a:schemeClr val="bg1"/>
                </a:solidFill>
                <a:latin typeface="Times New Roman" pitchFamily="18" charset="0"/>
                <a:cs typeface="Times New Roman" pitchFamily="18" charset="0"/>
              </a:rPr>
              <a:t>Чирюрт</a:t>
            </a:r>
            <a:r>
              <a:rPr lang="ru-RU" sz="1900" b="1" dirty="0" smtClean="0">
                <a:solidFill>
                  <a:schemeClr val="bg1"/>
                </a:solidFill>
                <a:latin typeface="Times New Roman" pitchFamily="18" charset="0"/>
                <a:cs typeface="Times New Roman" pitchFamily="18" charset="0"/>
              </a:rPr>
              <a:t>, с.Новый Чиркей;</a:t>
            </a:r>
          </a:p>
          <a:p>
            <a:r>
              <a:rPr lang="ru-RU" sz="1900" b="1" dirty="0" smtClean="0">
                <a:solidFill>
                  <a:schemeClr val="bg1"/>
                </a:solidFill>
                <a:latin typeface="Times New Roman" pitchFamily="18" charset="0"/>
                <a:cs typeface="Times New Roman" pitchFamily="18" charset="0"/>
              </a:rPr>
              <a:t>двери - в с. </a:t>
            </a:r>
            <a:r>
              <a:rPr lang="ru-RU" sz="1900" b="1" dirty="0" err="1" smtClean="0">
                <a:solidFill>
                  <a:schemeClr val="bg1"/>
                </a:solidFill>
                <a:latin typeface="Times New Roman" pitchFamily="18" charset="0"/>
                <a:cs typeface="Times New Roman" pitchFamily="18" charset="0"/>
              </a:rPr>
              <a:t>Зубутли-Миатли</a:t>
            </a:r>
            <a:r>
              <a:rPr lang="ru-RU" sz="1900" b="1" dirty="0" smtClean="0">
                <a:solidFill>
                  <a:schemeClr val="bg1"/>
                </a:solidFill>
                <a:latin typeface="Times New Roman" pitchFamily="18" charset="0"/>
                <a:cs typeface="Times New Roman" pitchFamily="18" charset="0"/>
              </a:rPr>
              <a:t>, Нижний </a:t>
            </a:r>
            <a:r>
              <a:rPr lang="ru-RU" sz="1900" b="1" dirty="0" err="1" smtClean="0">
                <a:solidFill>
                  <a:schemeClr val="bg1"/>
                </a:solidFill>
                <a:latin typeface="Times New Roman" pitchFamily="18" charset="0"/>
                <a:cs typeface="Times New Roman" pitchFamily="18" charset="0"/>
              </a:rPr>
              <a:t>Чирюрт</a:t>
            </a:r>
            <a:r>
              <a:rPr lang="ru-RU" sz="1900" b="1" dirty="0" smtClean="0">
                <a:solidFill>
                  <a:schemeClr val="bg1"/>
                </a:solidFill>
                <a:latin typeface="Times New Roman" pitchFamily="18" charset="0"/>
                <a:cs typeface="Times New Roman" pitchFamily="18" charset="0"/>
              </a:rPr>
              <a:t>;</a:t>
            </a:r>
          </a:p>
          <a:p>
            <a:r>
              <a:rPr lang="ru-RU" sz="1900" b="1" dirty="0" smtClean="0">
                <a:solidFill>
                  <a:schemeClr val="bg1"/>
                </a:solidFill>
                <a:latin typeface="Times New Roman" pitchFamily="18" charset="0"/>
                <a:cs typeface="Times New Roman" pitchFamily="18" charset="0"/>
              </a:rPr>
              <a:t>пластиковые окна - в с.с. </a:t>
            </a:r>
            <a:r>
              <a:rPr lang="ru-RU" sz="1900" b="1" dirty="0" err="1" smtClean="0">
                <a:solidFill>
                  <a:schemeClr val="bg1"/>
                </a:solidFill>
                <a:latin typeface="Times New Roman" pitchFamily="18" charset="0"/>
                <a:cs typeface="Times New Roman" pitchFamily="18" charset="0"/>
              </a:rPr>
              <a:t>Султанянгиюрт</a:t>
            </a:r>
            <a:r>
              <a:rPr lang="ru-RU" sz="1900" b="1" dirty="0" smtClean="0">
                <a:solidFill>
                  <a:schemeClr val="bg1"/>
                </a:solidFill>
                <a:latin typeface="Times New Roman" pitchFamily="18" charset="0"/>
                <a:cs typeface="Times New Roman" pitchFamily="18" charset="0"/>
              </a:rPr>
              <a:t>, с.Новый Чиркей, с. Комсомольское, с. </a:t>
            </a:r>
            <a:r>
              <a:rPr lang="ru-RU" sz="1900" b="1" dirty="0" err="1" smtClean="0">
                <a:solidFill>
                  <a:schemeClr val="bg1"/>
                </a:solidFill>
                <a:latin typeface="Times New Roman" pitchFamily="18" charset="0"/>
                <a:cs typeface="Times New Roman" pitchFamily="18" charset="0"/>
              </a:rPr>
              <a:t>Зубутли-Миатли</a:t>
            </a:r>
            <a:r>
              <a:rPr lang="ru-RU" sz="1900" b="1" dirty="0" smtClean="0">
                <a:solidFill>
                  <a:schemeClr val="bg1"/>
                </a:solidFill>
                <a:latin typeface="Times New Roman" pitchFamily="18" charset="0"/>
                <a:cs typeface="Times New Roman" pitchFamily="18" charset="0"/>
              </a:rPr>
              <a:t>, с. Нечаевка, с. Нижний </a:t>
            </a:r>
            <a:r>
              <a:rPr lang="ru-RU" sz="1900" b="1" dirty="0" err="1" smtClean="0">
                <a:solidFill>
                  <a:schemeClr val="bg1"/>
                </a:solidFill>
                <a:latin typeface="Times New Roman" pitchFamily="18" charset="0"/>
                <a:cs typeface="Times New Roman" pitchFamily="18" charset="0"/>
              </a:rPr>
              <a:t>Чирюрт</a:t>
            </a:r>
            <a:r>
              <a:rPr lang="ru-RU" sz="1900" b="1" dirty="0" smtClean="0">
                <a:solidFill>
                  <a:schemeClr val="bg1"/>
                </a:solidFill>
                <a:latin typeface="Times New Roman" pitchFamily="18" charset="0"/>
                <a:cs typeface="Times New Roman" pitchFamily="18" charset="0"/>
              </a:rPr>
              <a:t>;</a:t>
            </a:r>
          </a:p>
          <a:p>
            <a:r>
              <a:rPr lang="ru-RU" sz="1900" b="1" dirty="0" smtClean="0">
                <a:solidFill>
                  <a:schemeClr val="bg1"/>
                </a:solidFill>
                <a:latin typeface="Times New Roman" pitchFamily="18" charset="0"/>
                <a:cs typeface="Times New Roman" pitchFamily="18" charset="0"/>
              </a:rPr>
              <a:t>производство бетона, асфальта, ЖБИ - в с.с. </a:t>
            </a:r>
            <a:r>
              <a:rPr lang="ru-RU" sz="1900" b="1" dirty="0" err="1" smtClean="0">
                <a:solidFill>
                  <a:schemeClr val="bg1"/>
                </a:solidFill>
                <a:latin typeface="Times New Roman" pitchFamily="18" charset="0"/>
                <a:cs typeface="Times New Roman" pitchFamily="18" charset="0"/>
              </a:rPr>
              <a:t>Гельбах</a:t>
            </a:r>
            <a:r>
              <a:rPr lang="ru-RU" sz="1900" b="1" dirty="0" smtClean="0">
                <a:solidFill>
                  <a:schemeClr val="bg1"/>
                </a:solidFill>
                <a:latin typeface="Times New Roman" pitchFamily="18" charset="0"/>
                <a:cs typeface="Times New Roman" pitchFamily="18" charset="0"/>
              </a:rPr>
              <a:t>, с. Нижний </a:t>
            </a:r>
            <a:r>
              <a:rPr lang="ru-RU" sz="1900" b="1" dirty="0" err="1" smtClean="0">
                <a:solidFill>
                  <a:schemeClr val="bg1"/>
                </a:solidFill>
                <a:latin typeface="Times New Roman" pitchFamily="18" charset="0"/>
                <a:cs typeface="Times New Roman" pitchFamily="18" charset="0"/>
              </a:rPr>
              <a:t>Чирюрт</a:t>
            </a:r>
            <a:r>
              <a:rPr lang="ru-RU" sz="1900" b="1" dirty="0" smtClean="0">
                <a:solidFill>
                  <a:schemeClr val="bg1"/>
                </a:solidFill>
                <a:latin typeface="Times New Roman" pitchFamily="18" charset="0"/>
                <a:cs typeface="Times New Roman" pitchFamily="18" charset="0"/>
              </a:rPr>
              <a:t>.</a:t>
            </a:r>
            <a:endParaRPr lang="ru-RU" sz="1900" b="1" dirty="0">
              <a:solidFill>
                <a:schemeClr val="bg1"/>
              </a:solidFill>
              <a:latin typeface="Times New Roman" pitchFamily="18" charset="0"/>
              <a:cs typeface="Times New Roman" pitchFamily="18" charset="0"/>
            </a:endParaRPr>
          </a:p>
          <a:p>
            <a:pPr algn="just">
              <a:lnSpc>
                <a:spcPct val="107000"/>
              </a:lnSpc>
              <a:spcAft>
                <a:spcPts val="0"/>
              </a:spcAft>
              <a:tabLst>
                <a:tab pos="777875" algn="l"/>
              </a:tabLst>
            </a:pPr>
            <a:r>
              <a:rPr lang="ru-RU" sz="1900" b="1" dirty="0">
                <a:solidFill>
                  <a:schemeClr val="bg1"/>
                </a:solidFill>
                <a:latin typeface="Times New Roman" pitchFamily="18" charset="0"/>
                <a:cs typeface="Times New Roman" pitchFamily="18" charset="0"/>
              </a:rPr>
              <a:t> </a:t>
            </a:r>
            <a:r>
              <a:rPr lang="ru-RU" sz="1900" b="1" dirty="0" smtClean="0">
                <a:solidFill>
                  <a:schemeClr val="bg1"/>
                </a:solidFill>
                <a:latin typeface="Times New Roman" pitchFamily="18" charset="0"/>
                <a:cs typeface="Times New Roman" pitchFamily="18" charset="0"/>
              </a:rPr>
              <a:t>       Общий </a:t>
            </a:r>
            <a:r>
              <a:rPr lang="ru-RU" sz="1900" b="1" dirty="0">
                <a:solidFill>
                  <a:schemeClr val="bg1"/>
                </a:solidFill>
                <a:latin typeface="Times New Roman" pitchFamily="18" charset="0"/>
                <a:cs typeface="Times New Roman" pitchFamily="18" charset="0"/>
              </a:rPr>
              <a:t>объем произведенной промышленной продукции в </a:t>
            </a:r>
            <a:r>
              <a:rPr lang="ru-RU" sz="1900" b="1" dirty="0" smtClean="0">
                <a:solidFill>
                  <a:schemeClr val="bg1"/>
                </a:solidFill>
                <a:latin typeface="Times New Roman" pitchFamily="18" charset="0"/>
                <a:cs typeface="Times New Roman" pitchFamily="18" charset="0"/>
              </a:rPr>
              <a:t>2023 </a:t>
            </a:r>
            <a:r>
              <a:rPr lang="ru-RU" sz="1900" b="1" dirty="0">
                <a:solidFill>
                  <a:schemeClr val="bg1"/>
                </a:solidFill>
                <a:latin typeface="Times New Roman" pitchFamily="18" charset="0"/>
                <a:cs typeface="Times New Roman" pitchFamily="18" charset="0"/>
              </a:rPr>
              <a:t>году </a:t>
            </a:r>
            <a:r>
              <a:rPr lang="ru-RU" sz="1900" b="1" dirty="0" smtClean="0">
                <a:solidFill>
                  <a:schemeClr val="bg1"/>
                </a:solidFill>
                <a:latin typeface="Times New Roman" pitchFamily="18" charset="0"/>
                <a:cs typeface="Times New Roman" pitchFamily="18" charset="0"/>
              </a:rPr>
              <a:t>составил –2133589,8тыс. </a:t>
            </a:r>
            <a:r>
              <a:rPr lang="ru-RU" sz="1900" b="1" dirty="0">
                <a:solidFill>
                  <a:schemeClr val="bg1"/>
                </a:solidFill>
                <a:latin typeface="Times New Roman" pitchFamily="18" charset="0"/>
                <a:cs typeface="Times New Roman" pitchFamily="18" charset="0"/>
              </a:rPr>
              <a:t>рублей.</a:t>
            </a:r>
          </a:p>
          <a:p>
            <a:pPr algn="just">
              <a:lnSpc>
                <a:spcPct val="107000"/>
              </a:lnSpc>
              <a:spcAft>
                <a:spcPts val="0"/>
              </a:spcAft>
              <a:tabLst>
                <a:tab pos="777875" algn="l"/>
              </a:tabLst>
            </a:pPr>
            <a:r>
              <a:rPr lang="ru-R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chemeClr val="bg1"/>
              </a:solidFill>
            </a:endParaRPr>
          </a:p>
        </p:txBody>
      </p:sp>
    </p:spTree>
    <p:extLst>
      <p:ext uri="{BB962C8B-B14F-4D97-AF65-F5344CB8AC3E}">
        <p14:creationId xmlns="" xmlns:p14="http://schemas.microsoft.com/office/powerpoint/2010/main" val="308836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11-01-24-03-32-1.jpeg"/>
          <p:cNvPicPr/>
          <p:nvPr/>
        </p:nvPicPr>
        <p:blipFill>
          <a:blip r:embed="rId2"/>
          <a:stretch>
            <a:fillRect/>
          </a:stretch>
        </p:blipFill>
        <p:spPr>
          <a:xfrm>
            <a:off x="1345722" y="0"/>
            <a:ext cx="10846278" cy="6858000"/>
          </a:xfrm>
          <a:prstGeom prst="rect">
            <a:avLst/>
          </a:prstGeom>
        </p:spPr>
      </p:pic>
      <p:sp>
        <p:nvSpPr>
          <p:cNvPr id="2" name="TextBox 1">
            <a:extLst>
              <a:ext uri="{FF2B5EF4-FFF2-40B4-BE49-F238E27FC236}">
                <a16:creationId xmlns="" xmlns:a16="http://schemas.microsoft.com/office/drawing/2014/main" id="{FBA031CC-8994-46EE-B693-0E285E717C11}"/>
              </a:ext>
            </a:extLst>
          </p:cNvPr>
          <p:cNvSpPr txBox="1"/>
          <p:nvPr/>
        </p:nvSpPr>
        <p:spPr>
          <a:xfrm>
            <a:off x="2845749" y="190479"/>
            <a:ext cx="5862415" cy="685124"/>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ФИЗИЧЕСКАЯ КУЛЬТУРА И СПОРТ.</a:t>
            </a:r>
          </a:p>
          <a:p>
            <a:pPr algn="ctr">
              <a:lnSpc>
                <a:spcPct val="107000"/>
              </a:lnSpc>
              <a:spcAft>
                <a:spcPts val="0"/>
              </a:spcAft>
              <a:tabLst>
                <a:tab pos="777875" algn="l"/>
              </a:tabLst>
            </a:pPr>
            <a:endParaRPr lang="ru-RU"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170" name="Rectangle 2"/>
          <p:cNvSpPr>
            <a:spLocks noChangeArrowheads="1"/>
          </p:cNvSpPr>
          <p:nvPr/>
        </p:nvSpPr>
        <p:spPr bwMode="auto">
          <a:xfrm>
            <a:off x="1371601" y="1078302"/>
            <a:ext cx="10820399"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3430588" algn="l"/>
              </a:tabLst>
            </a:pPr>
            <a:r>
              <a:rPr lang="ru-RU" sz="1900" b="1" dirty="0" smtClean="0">
                <a:latin typeface="Times New Roman" pitchFamily="18" charset="0"/>
                <a:cs typeface="Times New Roman" pitchFamily="18" charset="0"/>
              </a:rPr>
              <a:t>На территории Кизилюртовского района созданы условия для развития массовых видов спорта, вовлечения жителей различного возраста, состояния здоровья и социального положения в регулярные занятия физической культурой и спортом, пропаганды здорового образа жизни.</a:t>
            </a:r>
          </a:p>
          <a:p>
            <a:pPr marL="0" marR="0" lvl="0" indent="450850" algn="just" defTabSz="914400" rtl="0" eaLnBrk="0" fontAlgn="base" latinLnBrk="0" hangingPunct="0">
              <a:lnSpc>
                <a:spcPct val="100000"/>
              </a:lnSpc>
              <a:spcBef>
                <a:spcPct val="0"/>
              </a:spcBef>
              <a:spcAft>
                <a:spcPct val="0"/>
              </a:spcAft>
              <a:buClrTx/>
              <a:buSzTx/>
              <a:buFontTx/>
              <a:buNone/>
              <a:tabLst>
                <a:tab pos="3430588" algn="l"/>
              </a:tabLst>
            </a:pPr>
            <a:r>
              <a:rPr lang="ru-RU" sz="1900" b="1" dirty="0" smtClean="0">
                <a:latin typeface="Times New Roman" pitchFamily="18" charset="0"/>
                <a:cs typeface="Times New Roman" pitchFamily="18" charset="0"/>
              </a:rPr>
              <a:t>В сфере физической культуры и спорта основной задачей остается сохранение здоровья людей, воспитание здорового молодого поколения, профилактика безнадзорности и молодежной преступности. Именно поэтому развитие спортивной базы района, активизация всех форм спортивной жизни являются приоритетными задачами, исполнение которых направлено на то, чтоб все жители района имели комфортные условия для занятий спортом и здорового досуга.</a:t>
            </a:r>
          </a:p>
          <a:p>
            <a:pPr marL="0" marR="0" lvl="0" indent="450850" algn="just" defTabSz="914400" rtl="0" eaLnBrk="0" fontAlgn="base" latinLnBrk="0" hangingPunct="0">
              <a:lnSpc>
                <a:spcPct val="100000"/>
              </a:lnSpc>
              <a:spcBef>
                <a:spcPct val="0"/>
              </a:spcBef>
              <a:spcAft>
                <a:spcPct val="0"/>
              </a:spcAft>
              <a:buClrTx/>
              <a:buSzTx/>
              <a:buFontTx/>
              <a:buNone/>
              <a:tabLst>
                <a:tab pos="3430588" algn="l"/>
              </a:tabLst>
            </a:pPr>
            <a:r>
              <a:rPr lang="ru-RU" sz="1900" b="1" dirty="0" smtClean="0">
                <a:latin typeface="Times New Roman" pitchFamily="18" charset="0"/>
                <a:cs typeface="Times New Roman" pitchFamily="18" charset="0"/>
              </a:rPr>
              <a:t>В </a:t>
            </a:r>
            <a:r>
              <a:rPr lang="ru-RU" sz="1900" b="1" dirty="0" err="1" smtClean="0">
                <a:latin typeface="Times New Roman" pitchFamily="18" charset="0"/>
                <a:cs typeface="Times New Roman" pitchFamily="18" charset="0"/>
              </a:rPr>
              <a:t>Кизилюртовском</a:t>
            </a:r>
            <a:r>
              <a:rPr lang="ru-RU" sz="1900" b="1" dirty="0" smtClean="0">
                <a:latin typeface="Times New Roman" pitchFamily="18" charset="0"/>
                <a:cs typeface="Times New Roman" pitchFamily="18" charset="0"/>
              </a:rPr>
              <a:t> районе действуют 4 детские спортивные школы. Количество желающих заниматься физической культурой и спортом растет. Наиболее посещаемые секции: вольная борьба, футбол, </a:t>
            </a:r>
            <a:r>
              <a:rPr lang="ru-RU" sz="1900" b="1" dirty="0" err="1" smtClean="0">
                <a:latin typeface="Times New Roman" pitchFamily="18" charset="0"/>
                <a:cs typeface="Times New Roman" pitchFamily="18" charset="0"/>
              </a:rPr>
              <a:t>дзю-до</a:t>
            </a:r>
            <a:r>
              <a:rPr lang="ru-RU" sz="1900" b="1" dirty="0" smtClean="0">
                <a:latin typeface="Times New Roman" pitchFamily="18" charset="0"/>
                <a:cs typeface="Times New Roman" pitchFamily="18" charset="0"/>
              </a:rPr>
              <a:t>, тайский бокс. В школах  82 группы по разным направлениям, получили дополнительное образование 1255 детей, из которых 72 чел. являлись победителями и призерами различных мероприятий. </a:t>
            </a:r>
          </a:p>
        </p:txBody>
      </p:sp>
    </p:spTree>
    <p:extLst>
      <p:ext uri="{BB962C8B-B14F-4D97-AF65-F5344CB8AC3E}">
        <p14:creationId xmlns="" xmlns:p14="http://schemas.microsoft.com/office/powerpoint/2010/main" val="382443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rcRect/>
          <a:stretch>
            <a:fillRect/>
          </a:stretch>
        </p:blipFill>
        <p:spPr bwMode="auto">
          <a:xfrm>
            <a:off x="1371600" y="0"/>
            <a:ext cx="10820399" cy="6857999"/>
          </a:xfrm>
          <a:prstGeom prst="rect">
            <a:avLst/>
          </a:prstGeom>
          <a:solidFill>
            <a:srgbClr val="FFFFFF"/>
          </a:solidFill>
          <a:ln w="9525">
            <a:noFill/>
            <a:miter lim="800000"/>
            <a:headEnd/>
            <a:tailEnd/>
          </a:ln>
        </p:spPr>
      </p:pic>
      <p:sp>
        <p:nvSpPr>
          <p:cNvPr id="2" name="TextBox 1">
            <a:extLst>
              <a:ext uri="{FF2B5EF4-FFF2-40B4-BE49-F238E27FC236}">
                <a16:creationId xmlns="" xmlns:a16="http://schemas.microsoft.com/office/drawing/2014/main" id="{8DEE384B-46A8-4688-AA1D-FAF6C00FC37D}"/>
              </a:ext>
            </a:extLst>
          </p:cNvPr>
          <p:cNvSpPr txBox="1"/>
          <p:nvPr/>
        </p:nvSpPr>
        <p:spPr>
          <a:xfrm>
            <a:off x="4389689" y="271701"/>
            <a:ext cx="3173339" cy="468077"/>
          </a:xfrm>
          <a:prstGeom prst="rect">
            <a:avLst/>
          </a:prstGeom>
          <a:solidFill>
            <a:schemeClr val="bg1">
              <a:lumMod val="75000"/>
              <a:alpha val="3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ТУРИЗМ И ОТДЫХ.</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145" name="Rectangle 1"/>
          <p:cNvSpPr>
            <a:spLocks noChangeArrowheads="1"/>
          </p:cNvSpPr>
          <p:nvPr/>
        </p:nvSpPr>
        <p:spPr bwMode="auto">
          <a:xfrm>
            <a:off x="1345721" y="1181819"/>
            <a:ext cx="10846279" cy="5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В последние годы особое внимание уделяется поддержке и развитию туризма. </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На территории Кизилюртовского района имеется немало мусульманских святынь – </a:t>
            </a:r>
            <a:r>
              <a:rPr lang="ru-RU" sz="1900" b="1" dirty="0" err="1" smtClean="0">
                <a:latin typeface="Times New Roman" pitchFamily="18" charset="0"/>
                <a:cs typeface="Times New Roman" pitchFamily="18" charset="0"/>
              </a:rPr>
              <a:t>зияратов</a:t>
            </a:r>
            <a:r>
              <a:rPr lang="ru-RU" sz="1900" b="1" dirty="0" smtClean="0">
                <a:latin typeface="Times New Roman" pitchFamily="18" charset="0"/>
                <a:cs typeface="Times New Roman" pitchFamily="18" charset="0"/>
              </a:rPr>
              <a:t>, которые ежегодно посещают тысячи паломников со всего Северного Кавказа и других регионов страны и ближнего зарубежья. Исторические документы, а также многочисленные легенды и предания связывают историю распространения ислама в Дагестане, вместе с именами других исторических личностей, проживавших на территории нынешнего Кизилюртовского района.</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За селением </a:t>
            </a:r>
            <a:r>
              <a:rPr lang="ru-RU" sz="1900" b="1" dirty="0" err="1" smtClean="0">
                <a:latin typeface="Times New Roman" pitchFamily="18" charset="0"/>
                <a:cs typeface="Times New Roman" pitchFamily="18" charset="0"/>
              </a:rPr>
              <a:t>Бавтугай</a:t>
            </a:r>
            <a:r>
              <a:rPr lang="ru-RU" sz="1900" b="1" dirty="0" smtClean="0">
                <a:latin typeface="Times New Roman" pitchFamily="18" charset="0"/>
                <a:cs typeface="Times New Roman" pitchFamily="18" charset="0"/>
              </a:rPr>
              <a:t>, на расстоянии 5 км, выше по течению реки Сулак, недалеко от горячего серного источника </a:t>
            </a:r>
            <a:r>
              <a:rPr lang="ru-RU" sz="1900" b="1" dirty="0" err="1" smtClean="0">
                <a:latin typeface="Times New Roman" pitchFamily="18" charset="0"/>
                <a:cs typeface="Times New Roman" pitchFamily="18" charset="0"/>
              </a:rPr>
              <a:t>Исси-Су</a:t>
            </a:r>
            <a:r>
              <a:rPr lang="ru-RU" sz="1900" b="1" dirty="0" smtClean="0">
                <a:latin typeface="Times New Roman" pitchFamily="18" charset="0"/>
                <a:cs typeface="Times New Roman" pitchFamily="18" charset="0"/>
              </a:rPr>
              <a:t> расположен </a:t>
            </a:r>
            <a:r>
              <a:rPr lang="ru-RU" sz="1900" b="1" dirty="0" err="1" smtClean="0">
                <a:latin typeface="Times New Roman" pitchFamily="18" charset="0"/>
                <a:cs typeface="Times New Roman" pitchFamily="18" charset="0"/>
              </a:rPr>
              <a:t>зиярат</a:t>
            </a:r>
            <a:r>
              <a:rPr lang="ru-RU" sz="1900" b="1" dirty="0" smtClean="0">
                <a:latin typeface="Times New Roman" pitchFamily="18" charset="0"/>
                <a:cs typeface="Times New Roman" pitchFamily="18" charset="0"/>
              </a:rPr>
              <a:t> шейха </a:t>
            </a:r>
            <a:r>
              <a:rPr lang="ru-RU" sz="1900" b="1" dirty="0" err="1" smtClean="0">
                <a:latin typeface="Times New Roman" pitchFamily="18" charset="0"/>
                <a:cs typeface="Times New Roman" pitchFamily="18" charset="0"/>
              </a:rPr>
              <a:t>Султан-Мута</a:t>
            </a:r>
            <a:r>
              <a:rPr lang="ru-RU" sz="1900" b="1" dirty="0" smtClean="0">
                <a:latin typeface="Times New Roman" pitchFamily="18" charset="0"/>
                <a:cs typeface="Times New Roman" pitchFamily="18" charset="0"/>
              </a:rPr>
              <a:t> Тарковского – организатора и руководителя борьбы народов Северо-Восточного Кавказа за свободу и независимость (конец XVI – начало </a:t>
            </a:r>
            <a:r>
              <a:rPr lang="ru-RU" sz="1900" b="1" dirty="0" err="1" smtClean="0">
                <a:latin typeface="Times New Roman" pitchFamily="18" charset="0"/>
                <a:cs typeface="Times New Roman" pitchFamily="18" charset="0"/>
              </a:rPr>
              <a:t>XVIIвв</a:t>
            </a:r>
            <a:r>
              <a:rPr lang="ru-RU" sz="1900" b="1" dirty="0" smtClean="0">
                <a:latin typeface="Times New Roman" pitchFamily="18" charset="0"/>
                <a:cs typeface="Times New Roman" pitchFamily="18"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Исторические исследования прошлого доказывают, что селение </a:t>
            </a:r>
            <a:r>
              <a:rPr lang="ru-RU" sz="1900" b="1" dirty="0" err="1" smtClean="0">
                <a:latin typeface="Times New Roman" pitchFamily="18" charset="0"/>
                <a:cs typeface="Times New Roman" pitchFamily="18" charset="0"/>
              </a:rPr>
              <a:t>Гельбах</a:t>
            </a:r>
            <a:r>
              <a:rPr lang="ru-RU" sz="1900" b="1" dirty="0" smtClean="0">
                <a:latin typeface="Times New Roman" pitchFamily="18" charset="0"/>
                <a:cs typeface="Times New Roman" pitchFamily="18" charset="0"/>
              </a:rPr>
              <a:t> является древнейшей столицей Хазарской империи – </a:t>
            </a:r>
            <a:r>
              <a:rPr lang="ru-RU" sz="1900" b="1" dirty="0" err="1" smtClean="0">
                <a:latin typeface="Times New Roman" pitchFamily="18" charset="0"/>
                <a:cs typeface="Times New Roman" pitchFamily="18" charset="0"/>
              </a:rPr>
              <a:t>Беленджером</a:t>
            </a:r>
            <a:r>
              <a:rPr lang="ru-RU" sz="1900" b="1" dirty="0" smtClean="0">
                <a:latin typeface="Times New Roman" pitchFamily="18" charset="0"/>
                <a:cs typeface="Times New Roman" pitchFamily="18"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900" b="1" dirty="0" smtClean="0">
                <a:latin typeface="Times New Roman" pitchFamily="18" charset="0"/>
                <a:cs typeface="Times New Roman" pitchFamily="18" charset="0"/>
              </a:rPr>
              <a:t>Под контролем Хазарии находился «Великий Волжский путь», по которому шла торговля между Востоком и Западом. Великолепному искусству хазарских кузнецов не было равных нигде. Именно здесь в селении </a:t>
            </a:r>
            <a:r>
              <a:rPr lang="ru-RU" sz="1900" b="1" dirty="0" err="1" smtClean="0">
                <a:latin typeface="Times New Roman" pitchFamily="18" charset="0"/>
                <a:cs typeface="Times New Roman" pitchFamily="18" charset="0"/>
              </a:rPr>
              <a:t>Гельбах</a:t>
            </a:r>
            <a:r>
              <a:rPr lang="ru-RU" sz="1900" b="1" dirty="0" smtClean="0">
                <a:latin typeface="Times New Roman" pitchFamily="18" charset="0"/>
                <a:cs typeface="Times New Roman" pitchFamily="18" charset="0"/>
              </a:rPr>
              <a:t>, т.е. в </a:t>
            </a:r>
            <a:r>
              <a:rPr lang="ru-RU" sz="1900" b="1" dirty="0" err="1" smtClean="0">
                <a:latin typeface="Times New Roman" pitchFamily="18" charset="0"/>
                <a:cs typeface="Times New Roman" pitchFamily="18" charset="0"/>
              </a:rPr>
              <a:t>Беленджере</a:t>
            </a:r>
            <a:r>
              <a:rPr lang="ru-RU" sz="1900" b="1" dirty="0" smtClean="0">
                <a:latin typeface="Times New Roman" pitchFamily="18" charset="0"/>
                <a:cs typeface="Times New Roman" pitchFamily="18" charset="0"/>
              </a:rPr>
              <a:t>, придумывалось лучшее оружие, которое помогло хазарам покорить десятки стран. Именно здесь при раскопках обнаружена древнейшая в мире стальная сабля и остатки строений самой ранней на Северном Кавказе христианской церкви.</a:t>
            </a:r>
          </a:p>
        </p:txBody>
      </p:sp>
    </p:spTree>
    <p:extLst>
      <p:ext uri="{BB962C8B-B14F-4D97-AF65-F5344CB8AC3E}">
        <p14:creationId xmlns="" xmlns:p14="http://schemas.microsoft.com/office/powerpoint/2010/main" val="289635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rrh05\Desktop\Инвест паспорт\Фото к инвестпаспорту\Здравоохранения больницы\IMG_4317.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371600" y="0"/>
            <a:ext cx="10696755" cy="6858000"/>
          </a:xfrm>
          <a:prstGeom prst="rect">
            <a:avLst/>
          </a:prstGeom>
          <a:noFill/>
          <a:ln>
            <a:noFill/>
          </a:ln>
        </p:spPr>
      </p:pic>
      <p:sp>
        <p:nvSpPr>
          <p:cNvPr id="2" name="TextBox 1">
            <a:extLst>
              <a:ext uri="{FF2B5EF4-FFF2-40B4-BE49-F238E27FC236}">
                <a16:creationId xmlns="" xmlns:a16="http://schemas.microsoft.com/office/drawing/2014/main" id="{8DEE384B-46A8-4688-AA1D-FAF6C00FC37D}"/>
              </a:ext>
            </a:extLst>
          </p:cNvPr>
          <p:cNvSpPr txBox="1"/>
          <p:nvPr/>
        </p:nvSpPr>
        <p:spPr>
          <a:xfrm>
            <a:off x="4332716" y="656260"/>
            <a:ext cx="3469593" cy="487506"/>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ЗДРАВООХРАНЕНИЕ</a:t>
            </a:r>
            <a:r>
              <a:rPr lang="ru-RU" sz="2400" b="1" u="sng"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ru-RU"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552755" y="1518250"/>
            <a:ext cx="10368952" cy="3693319"/>
          </a:xfrm>
          <a:prstGeom prst="rect">
            <a:avLst/>
          </a:prstGeom>
        </p:spPr>
        <p:txBody>
          <a:bodyPr wrap="square">
            <a:spAutoFit/>
          </a:bodyPr>
          <a:lstStyle/>
          <a:p>
            <a:pPr algn="just"/>
            <a:r>
              <a:rPr lang="ru-RU" b="1" dirty="0" smtClean="0">
                <a:solidFill>
                  <a:schemeClr val="bg1"/>
                </a:solidFill>
                <a:latin typeface="Times New Roman" pitchFamily="18" charset="0"/>
                <a:cs typeface="Times New Roman" pitchFamily="18" charset="0"/>
              </a:rPr>
              <a:t>В настоящее время во всех населенных пунктах района имеются лечебные учреждения. В составе центральной районной больницы: районная поликлиника с мощностью 100 посещений в смену, 3 участковые больницы обшей мощностью 170 коек, 8 врачебных амбулаторий обшей мощностью 480 посещений в смену, 2 ФАП и 9 ФП.  21 учреждение лицензировано.    </a:t>
            </a:r>
          </a:p>
          <a:p>
            <a:r>
              <a:rPr lang="ru-RU" b="1" dirty="0" smtClean="0">
                <a:solidFill>
                  <a:schemeClr val="bg1"/>
                </a:solidFill>
                <a:latin typeface="Times New Roman" pitchFamily="18" charset="0"/>
                <a:cs typeface="Times New Roman" pitchFamily="18" charset="0"/>
              </a:rPr>
              <a:t>Всего за 2023 год получили стационарное лечение 2626 больных, выполнение плана госгарантий составило 113,8 проц. В дневном стационаре пролечено 709 человек, выполнение плана составило 102,8 проц.</a:t>
            </a:r>
          </a:p>
          <a:p>
            <a:r>
              <a:rPr lang="ru-RU" b="1" dirty="0" smtClean="0">
                <a:solidFill>
                  <a:schemeClr val="bg1"/>
                </a:solidFill>
                <a:latin typeface="Times New Roman" pitchFamily="18" charset="0"/>
                <a:cs typeface="Times New Roman" pitchFamily="18" charset="0"/>
              </a:rPr>
              <a:t>Проводится работа по кадровому обеспечению лечебных учреждений района. За 2021 год трудоустроено по программе «Земский доктор» 7 врачей - 3 терапевта, 1 участковый врач, 1 врач акушер гинеколог, 1 врач хирург, 1 врач ультразвуковой диагностики</a:t>
            </a:r>
          </a:p>
          <a:p>
            <a:r>
              <a:rPr lang="ru-RU" b="1" dirty="0" smtClean="0">
                <a:solidFill>
                  <a:schemeClr val="bg1"/>
                </a:solidFill>
                <a:latin typeface="Times New Roman" pitchFamily="18" charset="0"/>
                <a:cs typeface="Times New Roman" pitchFamily="18" charset="0"/>
              </a:rPr>
              <a:t>Структура учреждений здравоохранения, представленная районной поликлиникой дневного пребывания, включает в себя: взрослое отделение, детское отделение, поликлиника (функциональная диагностика, лабораторно диагностическая служба), женская консультация.</a:t>
            </a:r>
          </a:p>
        </p:txBody>
      </p:sp>
    </p:spTree>
    <p:extLst>
      <p:ext uri="{BB962C8B-B14F-4D97-AF65-F5344CB8AC3E}">
        <p14:creationId xmlns="" xmlns:p14="http://schemas.microsoft.com/office/powerpoint/2010/main" val="289635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1212\AppData\Local\Packages\Microsoft.Windows.Photos_8wekyb3d8bbwe\TempState\ShareServiceTempFolder\attachment.jpeg"/>
          <p:cNvPicPr/>
          <p:nvPr/>
        </p:nvPicPr>
        <p:blipFill>
          <a:blip r:embed="rId2" cstate="print"/>
          <a:srcRect/>
          <a:stretch>
            <a:fillRect/>
          </a:stretch>
        </p:blipFill>
        <p:spPr bwMode="auto">
          <a:xfrm>
            <a:off x="1328468" y="0"/>
            <a:ext cx="10863532" cy="6857999"/>
          </a:xfrm>
          <a:prstGeom prst="rect">
            <a:avLst/>
          </a:prstGeom>
          <a:noFill/>
          <a:ln w="9525">
            <a:noFill/>
            <a:miter lim="800000"/>
            <a:headEnd/>
            <a:tailEnd/>
          </a:ln>
        </p:spPr>
      </p:pic>
      <p:sp>
        <p:nvSpPr>
          <p:cNvPr id="2" name="TextBox 1">
            <a:extLst>
              <a:ext uri="{FF2B5EF4-FFF2-40B4-BE49-F238E27FC236}">
                <a16:creationId xmlns="" xmlns:a16="http://schemas.microsoft.com/office/drawing/2014/main" id="{FBA031CC-8994-46EE-B693-0E285E717C11}"/>
              </a:ext>
            </a:extLst>
          </p:cNvPr>
          <p:cNvSpPr txBox="1"/>
          <p:nvPr/>
        </p:nvSpPr>
        <p:spPr>
          <a:xfrm>
            <a:off x="4437426" y="344627"/>
            <a:ext cx="3133726" cy="468077"/>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ОБРАЗОВАНИЕ.</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584EECD9-985B-4FDA-89D6-B74A48669452}"/>
              </a:ext>
            </a:extLst>
          </p:cNvPr>
          <p:cNvSpPr txBox="1"/>
          <p:nvPr/>
        </p:nvSpPr>
        <p:spPr>
          <a:xfrm>
            <a:off x="1397478" y="1130060"/>
            <a:ext cx="10794521" cy="4073103"/>
          </a:xfrm>
          <a:prstGeom prst="rect">
            <a:avLst/>
          </a:prstGeom>
          <a:solidFill>
            <a:schemeClr val="dk1">
              <a:alpha val="3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1900" b="1" dirty="0" smtClean="0">
                <a:solidFill>
                  <a:schemeClr val="bg1"/>
                </a:solidFill>
                <a:latin typeface="Times New Roman" pitchFamily="18" charset="0"/>
                <a:cs typeface="Times New Roman" pitchFamily="18" charset="0"/>
              </a:rPr>
              <a:t>В МР «Кизилюртовский район»  действует  сеть 46 муниципальных организаций (в отношении которых Управление образования МР «Кизилюртовский район» выполняет функции и полномочия Учредителя), позволяющая реализовать образовательные потребности граждан и обеспечить социально-экономическое развитие. Система образования остается одной из самых крупных в социальной сфере МР «Кизилюртовский район».</a:t>
            </a:r>
          </a:p>
          <a:p>
            <a:r>
              <a:rPr lang="ru-RU" sz="1900" b="1" dirty="0" smtClean="0">
                <a:solidFill>
                  <a:schemeClr val="bg1"/>
                </a:solidFill>
                <a:latin typeface="Times New Roman" pitchFamily="18" charset="0"/>
                <a:cs typeface="Times New Roman" pitchFamily="18" charset="0"/>
              </a:rPr>
              <a:t>На 01 июля 2023 года общее количество муниципальных образовательных учреждений составляет – 46, из них: 14 детских садов, 19 средних школ, 4 гимназия, 1 специальное закрытое  учреждение, 7 учреждений дополнительного образования детей. </a:t>
            </a:r>
          </a:p>
          <a:p>
            <a:r>
              <a:rPr lang="ru-RU" sz="1900" b="1" dirty="0" smtClean="0">
                <a:solidFill>
                  <a:schemeClr val="bg1"/>
                </a:solidFill>
                <a:latin typeface="Times New Roman" pitchFamily="18" charset="0"/>
                <a:cs typeface="Times New Roman" pitchFamily="18" charset="0"/>
              </a:rPr>
              <a:t>Общее количество зданий муниципальных образовательных учреждений составляет 58 объектов. Из них 19 типовых, 15 сборно-щитовых, 24 приспособленных. Всего обучающихся 12420, воспитанников 1587, всего педагогических работников 1497, педагогов 1053, работников ДОУ – 359, УДО – 119.</a:t>
            </a:r>
          </a:p>
          <a:p>
            <a:pPr algn="just">
              <a:lnSpc>
                <a:spcPct val="107000"/>
              </a:lnSpc>
              <a:spcAft>
                <a:spcPts val="0"/>
              </a:spcAft>
              <a:tabLst>
                <a:tab pos="777875" algn="l"/>
              </a:tabLst>
            </a:pPr>
            <a:endParaRPr lang="ru-RU" sz="2400" b="1" dirty="0" smtClean="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2443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kultura\Desktop\Меседу 2023г\ПРОЕКТ ДОМ НАРОДНОГО ТВОРЧЕСТВА\Фото Хадум\PHOTO-2023-07-28-16-22-53 (1).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345721" y="0"/>
            <a:ext cx="10846279" cy="6857999"/>
          </a:xfrm>
          <a:prstGeom prst="rect">
            <a:avLst/>
          </a:prstGeom>
          <a:noFill/>
          <a:ln>
            <a:noFill/>
          </a:ln>
        </p:spPr>
      </p:pic>
      <p:sp>
        <p:nvSpPr>
          <p:cNvPr id="2" name="TextBox 1">
            <a:extLst>
              <a:ext uri="{FF2B5EF4-FFF2-40B4-BE49-F238E27FC236}">
                <a16:creationId xmlns="" xmlns:a16="http://schemas.microsoft.com/office/drawing/2014/main" id="{8DEE384B-46A8-4688-AA1D-FAF6C00FC37D}"/>
              </a:ext>
            </a:extLst>
          </p:cNvPr>
          <p:cNvSpPr txBox="1"/>
          <p:nvPr/>
        </p:nvSpPr>
        <p:spPr>
          <a:xfrm>
            <a:off x="4876800" y="169151"/>
            <a:ext cx="2105025" cy="468077"/>
          </a:xfrm>
          <a:prstGeom prst="rect">
            <a:avLst/>
          </a:prstGeom>
          <a:solidFill>
            <a:schemeClr val="dk1">
              <a:alpha val="4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КУЛЬТУРА.</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121" name="Rectangle 1"/>
          <p:cNvSpPr>
            <a:spLocks noChangeArrowheads="1"/>
          </p:cNvSpPr>
          <p:nvPr/>
        </p:nvSpPr>
        <p:spPr bwMode="auto">
          <a:xfrm>
            <a:off x="1388853" y="948906"/>
            <a:ext cx="1029993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b="1" dirty="0" smtClean="0">
                <a:latin typeface="Times New Roman" pitchFamily="18" charset="0"/>
                <a:cs typeface="Times New Roman" pitchFamily="18" charset="0"/>
              </a:rPr>
              <a:t>В современных условиях культура способна активно воздействовать и влиять на сферы общественной жизни. Деятельность учреждений культуры является одной из важнейших составляющих современной культурной жизни района.</a:t>
            </a:r>
          </a:p>
          <a:p>
            <a:r>
              <a:rPr lang="ru-RU" b="1" dirty="0" smtClean="0">
                <a:latin typeface="Times New Roman" pitchFamily="18" charset="0"/>
                <a:cs typeface="Times New Roman" pitchFamily="18" charset="0"/>
              </a:rPr>
              <a:t>В </a:t>
            </a:r>
            <a:r>
              <a:rPr lang="ru-RU" b="1" dirty="0" err="1" smtClean="0">
                <a:latin typeface="Times New Roman" pitchFamily="18" charset="0"/>
                <a:cs typeface="Times New Roman" pitchFamily="18" charset="0"/>
              </a:rPr>
              <a:t>Кизилюртовском</a:t>
            </a:r>
            <a:r>
              <a:rPr lang="ru-RU" b="1" dirty="0" smtClean="0">
                <a:latin typeface="Times New Roman" pitchFamily="18" charset="0"/>
                <a:cs typeface="Times New Roman" pitchFamily="18" charset="0"/>
              </a:rPr>
              <a:t> районе в сфере культуры действуют: 14 клубных учреждений, 16 библиотек, музей им. Вишневского А.В., МКУ ДОД «Детская школа искусств», МУП ДОД «Центр детского юношеского туризма экскурсий и эстетического воспитания».</a:t>
            </a:r>
          </a:p>
          <a:p>
            <a:r>
              <a:rPr lang="ru-RU" b="1" dirty="0" smtClean="0">
                <a:latin typeface="Times New Roman" pitchFamily="18" charset="0"/>
                <a:cs typeface="Times New Roman" pitchFamily="18" charset="0"/>
              </a:rPr>
              <a:t> Общий фонд библиотек в </a:t>
            </a:r>
            <a:r>
              <a:rPr lang="ru-RU" b="1" dirty="0" err="1" smtClean="0">
                <a:latin typeface="Times New Roman" pitchFamily="18" charset="0"/>
                <a:cs typeface="Times New Roman" pitchFamily="18" charset="0"/>
              </a:rPr>
              <a:t>Кизилюртовском</a:t>
            </a:r>
            <a:r>
              <a:rPr lang="ru-RU" b="1" dirty="0" smtClean="0">
                <a:latin typeface="Times New Roman" pitchFamily="18" charset="0"/>
                <a:cs typeface="Times New Roman" pitchFamily="18" charset="0"/>
              </a:rPr>
              <a:t> районе составляет 62395 экземпляров, в том числе детский фонд - 13656 экземпляров, для слепых и слабовидящих – 287 экземпляров.</a:t>
            </a:r>
          </a:p>
          <a:p>
            <a:r>
              <a:rPr lang="ru-RU" b="1" dirty="0" smtClean="0">
                <a:latin typeface="Times New Roman" pitchFamily="18" charset="0"/>
                <a:cs typeface="Times New Roman" pitchFamily="18" charset="0"/>
              </a:rPr>
              <a:t>Библиотечные фонды пополняются в соответствии с запросами читателей, которые постоянно изучаются. Общее количество пользователей библиотеки составляет более 27 тысяч человек, в т.ч. в сельских библиотеках – около 17 тысяч человек, из них детей – свыше13 тысяч человек.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 xmlns:p14="http://schemas.microsoft.com/office/powerpoint/2010/main" val="289635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C:\Users\Pentium\Desktop\Downloads\attachment.jpeg"/>
          <p:cNvPicPr/>
          <p:nvPr/>
        </p:nvPicPr>
        <p:blipFill>
          <a:blip r:embed="rId2"/>
          <a:srcRect/>
          <a:stretch>
            <a:fillRect/>
          </a:stretch>
        </p:blipFill>
        <p:spPr bwMode="auto">
          <a:xfrm>
            <a:off x="-1" y="1"/>
            <a:ext cx="5236235" cy="5149970"/>
          </a:xfrm>
          <a:prstGeom prst="rect">
            <a:avLst/>
          </a:prstGeom>
          <a:noFill/>
          <a:ln w="9525">
            <a:noFill/>
            <a:miter lim="800000"/>
            <a:headEnd/>
            <a:tailEnd/>
          </a:ln>
        </p:spPr>
      </p:pic>
      <p:sp>
        <p:nvSpPr>
          <p:cNvPr id="5" name="TextBox 4">
            <a:extLst>
              <a:ext uri="{FF2B5EF4-FFF2-40B4-BE49-F238E27FC236}">
                <a16:creationId xmlns="" xmlns:a16="http://schemas.microsoft.com/office/drawing/2014/main" id="{88FCEFB6-3FBA-4061-AAC3-211853E5CE7B}"/>
              </a:ext>
            </a:extLst>
          </p:cNvPr>
          <p:cNvSpPr txBox="1"/>
          <p:nvPr/>
        </p:nvSpPr>
        <p:spPr>
          <a:xfrm>
            <a:off x="4106173" y="271624"/>
            <a:ext cx="8085827" cy="5648469"/>
          </a:xfrm>
          <a:prstGeom prst="rect">
            <a:avLst/>
          </a:prstGeom>
          <a:solidFill>
            <a:schemeClr val="accent1">
              <a:lumMod val="20000"/>
              <a:lumOff val="80000"/>
              <a:alpha val="20000"/>
            </a:schemeClr>
          </a:solidFill>
        </p:spPr>
        <p:txBody>
          <a:bodyPr wrap="square" rtlCol="0">
            <a:spAutoFit/>
          </a:bodyPr>
          <a:lstStyle/>
          <a:p>
            <a:pPr indent="449580" algn="just">
              <a:lnSpc>
                <a:spcPct val="107000"/>
              </a:lnSpc>
              <a:spcAft>
                <a:spcPts val="0"/>
              </a:spcAf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spcAft>
                <a:spcPts val="0"/>
              </a:spcAf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spcAft>
                <a:spcPts val="0"/>
              </a:spcAft>
            </a:pPr>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Вашему </a:t>
            </a:r>
            <a:r>
              <a:rPr lang="ru-RU" sz="1400" b="1" i="1" dirty="0">
                <a:latin typeface="Times New Roman" panose="02020603050405020304" pitchFamily="18" charset="0"/>
                <a:ea typeface="Times New Roman" panose="02020603050405020304" pitchFamily="18" charset="0"/>
                <a:cs typeface="Times New Roman" panose="02020603050405020304" pitchFamily="18" charset="0"/>
              </a:rPr>
              <a:t>вниманию представлен инвестиционный профиль муниципального района </a:t>
            </a:r>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«Кизилюртовский район», </a:t>
            </a:r>
            <a:r>
              <a:rPr lang="ru-RU" sz="1400" b="1" i="1" dirty="0">
                <a:latin typeface="Times New Roman" panose="02020603050405020304" pitchFamily="18" charset="0"/>
                <a:ea typeface="Times New Roman" panose="02020603050405020304" pitchFamily="18" charset="0"/>
                <a:cs typeface="Times New Roman" panose="02020603050405020304" pitchFamily="18" charset="0"/>
              </a:rPr>
              <a:t>который содержит в себе комплексную информацию об инвестиционном потенциале муниципального </a:t>
            </a:r>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района.</a:t>
            </a:r>
          </a:p>
          <a:p>
            <a:pPr algn="just"/>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Основной задачей администрации является повышение уровня и качества жизни населения, поддержка социальной сферы, создание благоприятных условий для развития малого и среднего предпринимательства, привлечение инвестиций и организация новых рабочих мест. Значительная роль в развитии экономики принадлежит таким отраслям, как сельское хозяйство, добыча полезных ископаемых, мебельное производство, розничный товарооборот.</a:t>
            </a:r>
          </a:p>
          <a:p>
            <a:pPr algn="just"/>
            <a:r>
              <a:rPr lang="ru-RU" sz="1400" b="1" i="1" dirty="0" smtClean="0">
                <a:latin typeface="Times New Roman" panose="02020603050405020304" pitchFamily="18" charset="0"/>
                <a:ea typeface="Times New Roman" panose="02020603050405020304" pitchFamily="18" charset="0"/>
                <a:cs typeface="Times New Roman" panose="02020603050405020304" pitchFamily="18" charset="0"/>
              </a:rPr>
              <a:t>Мы приглашаем к долгосрочному и взаимовыгодному сотрудничеству заинтересованных в устойчивом, уверенном развитии своего дела бизнесменов и гарантируем потенциальным инвесторам создание оптимальных условий для успешного ведения бизнеса, порядочность и открытость отношений, соблюдение требований Российского законодательства и достигнутых деловых договоренностей. Мы заинтересованы в том, чтобы Ваш бизнес был эффективным, стабильным и безопасным. Потенциального инвестора к нам может привлечь выгодное транспортно-географическое положение, развитая инфраструктура, неиспользованный потенциал природных и трудовых ресурсов. Администрация муниципального района «Кизилюртовский район» оказывает поддержку инвесторам, создает благоприятные условия для реализации проектов и предложений, способствующих укреплению экономического потенциала муниципального образования, развитию его инфраструктуры, повышению занятости и материального благосостояния его жителей. Будем рады плодотворному сотрудничеству!</a:t>
            </a:r>
          </a:p>
          <a:p>
            <a:pPr indent="449580" algn="just">
              <a:lnSpc>
                <a:spcPct val="107000"/>
              </a:lnSpc>
              <a:spcAft>
                <a:spcPts val="0"/>
              </a:spcAft>
            </a:pPr>
            <a:endParaRPr lang="ru-RU" sz="1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spcAft>
                <a:spcPts val="0"/>
              </a:spcAft>
            </a:pPr>
            <a:endParaRPr lang="ru-RU" sz="1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endParaRPr lang="ru-RU" sz="11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A7BD7693-26BC-4C48-B214-7BEF06C12FAE}"/>
              </a:ext>
            </a:extLst>
          </p:cNvPr>
          <p:cNvSpPr txBox="1"/>
          <p:nvPr/>
        </p:nvSpPr>
        <p:spPr>
          <a:xfrm>
            <a:off x="1361362" y="5143922"/>
            <a:ext cx="3107122" cy="1080296"/>
          </a:xfrm>
          <a:prstGeom prst="rect">
            <a:avLst/>
          </a:prstGeom>
          <a:solidFill>
            <a:schemeClr val="accent1">
              <a:lumMod val="20000"/>
              <a:lumOff val="80000"/>
              <a:alpha val="15000"/>
            </a:schemeClr>
          </a:solidFill>
        </p:spPr>
        <p:txBody>
          <a:bodyPr wrap="square" rtlCol="0">
            <a:spAutoFit/>
          </a:bodyPr>
          <a:lstStyle/>
          <a:p>
            <a:pPr>
              <a:lnSpc>
                <a:spcPct val="107000"/>
              </a:lnSpc>
              <a:spcAft>
                <a:spcPts val="0"/>
              </a:spcAft>
              <a:tabLst>
                <a:tab pos="777875" algn="l"/>
              </a:tabLst>
            </a:pPr>
            <a:r>
              <a:rPr lang="ru-RU" sz="2000" b="1" i="1" dirty="0">
                <a:latin typeface="Times New Roman" panose="02020603050405020304" pitchFamily="18" charset="0"/>
                <a:ea typeface="Calibri" panose="020F0502020204030204" pitchFamily="34" charset="0"/>
                <a:cs typeface="Times New Roman" panose="02020603050405020304" pitchFamily="18" charset="0"/>
              </a:rPr>
              <a:t>С уважением</a:t>
            </a:r>
            <a:endParaRPr lang="ru-RU"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r>
              <a:rPr lang="ru-RU" sz="2000" b="1" i="1" dirty="0">
                <a:latin typeface="Times New Roman" panose="02020603050405020304" pitchFamily="18" charset="0"/>
                <a:ea typeface="Calibri" panose="020F0502020204030204" pitchFamily="34" charset="0"/>
              </a:rPr>
              <a:t>Глава </a:t>
            </a:r>
            <a:r>
              <a:rPr lang="ru-RU" sz="2000" b="1" i="1" dirty="0" smtClean="0">
                <a:latin typeface="Times New Roman" panose="02020603050405020304" pitchFamily="18" charset="0"/>
                <a:ea typeface="Calibri" panose="020F0502020204030204" pitchFamily="34" charset="0"/>
              </a:rPr>
              <a:t>Кизилюртовского района</a:t>
            </a:r>
            <a:endParaRPr lang="ru-RU" sz="2000" i="1" dirty="0"/>
          </a:p>
        </p:txBody>
      </p:sp>
      <p:sp>
        <p:nvSpPr>
          <p:cNvPr id="8" name="Лента: наклоненная вверх 7">
            <a:extLst>
              <a:ext uri="{FF2B5EF4-FFF2-40B4-BE49-F238E27FC236}">
                <a16:creationId xmlns="" xmlns:a16="http://schemas.microsoft.com/office/drawing/2014/main" id="{15BA6B30-D67A-423F-AE77-D0257F34CF4E}"/>
              </a:ext>
            </a:extLst>
          </p:cNvPr>
          <p:cNvSpPr/>
          <p:nvPr/>
        </p:nvSpPr>
        <p:spPr>
          <a:xfrm>
            <a:off x="5154190" y="0"/>
            <a:ext cx="5995991" cy="512042"/>
          </a:xfrm>
          <a:prstGeom prst="ribbon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TextBox 6">
            <a:extLst>
              <a:ext uri="{FF2B5EF4-FFF2-40B4-BE49-F238E27FC236}">
                <a16:creationId xmlns="" xmlns:a16="http://schemas.microsoft.com/office/drawing/2014/main" id="{8D450EE9-FD29-41DA-B0C4-289B82993539}"/>
              </a:ext>
            </a:extLst>
          </p:cNvPr>
          <p:cNvSpPr txBox="1"/>
          <p:nvPr/>
        </p:nvSpPr>
        <p:spPr>
          <a:xfrm>
            <a:off x="9101271" y="5772534"/>
            <a:ext cx="1751887" cy="421654"/>
          </a:xfrm>
          <a:prstGeom prst="rect">
            <a:avLst/>
          </a:prstGeom>
          <a:solidFill>
            <a:schemeClr val="accent1">
              <a:lumMod val="20000"/>
              <a:lumOff val="80000"/>
              <a:alpha val="15000"/>
            </a:schemeClr>
          </a:solidFill>
        </p:spPr>
        <p:txBody>
          <a:bodyPr wrap="square" rtlCol="0">
            <a:spAutoFit/>
          </a:bodyPr>
          <a:lstStyle/>
          <a:p>
            <a:pPr algn="ctr">
              <a:lnSpc>
                <a:spcPct val="107000"/>
              </a:lnSpc>
              <a:spcAft>
                <a:spcPts val="0"/>
              </a:spcAft>
              <a:tabLst>
                <a:tab pos="777875" algn="l"/>
              </a:tabLst>
            </a:pPr>
            <a:r>
              <a:rPr lang="ru-RU"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Ф.З. Ахмедов</a:t>
            </a:r>
            <a:endParaRPr lang="ru-RU" sz="11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9F94D7FA-10BE-4EBA-BFF5-ED3131B59A23}"/>
              </a:ext>
            </a:extLst>
          </p:cNvPr>
          <p:cNvSpPr txBox="1"/>
          <p:nvPr/>
        </p:nvSpPr>
        <p:spPr>
          <a:xfrm>
            <a:off x="6586801" y="0"/>
            <a:ext cx="3133731" cy="400110"/>
          </a:xfrm>
          <a:prstGeom prst="rect">
            <a:avLst/>
          </a:prstGeom>
          <a:solidFill>
            <a:schemeClr val="bg1">
              <a:alpha val="15000"/>
            </a:schemeClr>
          </a:solidFill>
        </p:spPr>
        <p:txBody>
          <a:bodyPr wrap="square" rtlCol="0">
            <a:spAutoFit/>
          </a:bodyPr>
          <a:lstStyle/>
          <a:p>
            <a:pPr algn="ctr"/>
            <a:r>
              <a:rPr lang="ru-RU" sz="2000" b="1" i="1" dirty="0">
                <a:latin typeface="Times New Roman" panose="02020603050405020304" pitchFamily="18" charset="0"/>
                <a:ea typeface="Times New Roman" panose="02020603050405020304" pitchFamily="18" charset="0"/>
              </a:rPr>
              <a:t>Уважаемые инвесторы!</a:t>
            </a:r>
            <a:endParaRPr lang="ru-RU" sz="2000" i="1" dirty="0"/>
          </a:p>
        </p:txBody>
      </p:sp>
    </p:spTree>
    <p:extLst>
      <p:ext uri="{BB962C8B-B14F-4D97-AF65-F5344CB8AC3E}">
        <p14:creationId xmlns="" xmlns:p14="http://schemas.microsoft.com/office/powerpoint/2010/main" val="110711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816DCEB-434B-4577-9F03-9E7BCA77A32D}"/>
              </a:ext>
            </a:extLst>
          </p:cNvPr>
          <p:cNvSpPr txBox="1"/>
          <p:nvPr/>
        </p:nvSpPr>
        <p:spPr>
          <a:xfrm>
            <a:off x="1894495" y="243360"/>
            <a:ext cx="8420100" cy="73468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0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ГОСУДАРСТВЕННЫЕ МЕРЫ ПОДДЕРЖКИ ИНВЕСТИЦИОННОЙ ДЕЯТЕЛЬНОСТИ РЕСПУБЛИКИ ДАГЕСТАН.</a:t>
            </a:r>
            <a:endParaRPr lang="ru-RU" sz="1100" u="sng"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983411" y="1308291"/>
            <a:ext cx="8160589" cy="3930435"/>
          </a:xfrm>
          <a:prstGeom prst="rect">
            <a:avLst/>
          </a:prstGeom>
        </p:spPr>
        <p:txBody>
          <a:bodyPr wrap="square">
            <a:spAutoFit/>
          </a:bodyPr>
          <a:lstStyle/>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Налоговые льготы;</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Субсидии и гранты;</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Гарантии и поручительства для кредитования бизнеса АО «Корпорация      МСП»;</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 Аренда земельного участка без процедуры торгов;</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Льготный лизинг;</a:t>
            </a:r>
          </a:p>
          <a:p>
            <a:pPr marL="342900" indent="-342900" algn="just">
              <a:lnSpc>
                <a:spcPct val="107000"/>
              </a:lnSpc>
              <a:spcAft>
                <a:spcPts val="0"/>
              </a:spcAft>
              <a:buClr>
                <a:schemeClr val="bg1"/>
              </a:buClr>
              <a:buFont typeface="Times New Roman" panose="02020603050405020304" pitchFamily="18" charset="0"/>
              <a:buChar char="-"/>
              <a:tabLst>
                <a:tab pos="777875" algn="l"/>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Clr>
                <a:schemeClr val="bg1"/>
              </a:buClr>
              <a:buFont typeface="Wingdings" panose="05000000000000000000" pitchFamily="2" charset="2"/>
              <a:buChar char="Ø"/>
              <a:tabLst>
                <a:tab pos="777875" algn="l"/>
              </a:tabLs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Сопровождение инвестиционных проектов «Агентством по предпринимательству и инвестициям Республики Дагестан»;</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08329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04C06AC-EBBF-4FB5-88F7-D8F99DAD4FED}"/>
              </a:ext>
            </a:extLst>
          </p:cNvPr>
          <p:cNvSpPr txBox="1"/>
          <p:nvPr/>
        </p:nvSpPr>
        <p:spPr>
          <a:xfrm>
            <a:off x="10155648" y="31155"/>
            <a:ext cx="2036352" cy="61927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07000"/>
              </a:lnSpc>
            </a:pPr>
            <a:r>
              <a:rPr lang="en-US"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adminmr.ru </a:t>
            </a: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mkentrayon@e-dag.ru</a:t>
            </a:r>
            <a:endParaRPr lang="ru-RU" sz="1600" dirty="0">
              <a:solidFill>
                <a:schemeClr val="bg1"/>
              </a:solidFill>
            </a:endParaRPr>
          </a:p>
        </p:txBody>
      </p:sp>
      <p:sp>
        <p:nvSpPr>
          <p:cNvPr id="4" name="TextBox 3">
            <a:extLst>
              <a:ext uri="{FF2B5EF4-FFF2-40B4-BE49-F238E27FC236}">
                <a16:creationId xmlns="" xmlns:a16="http://schemas.microsoft.com/office/drawing/2014/main" id="{4784D2FC-7418-4F4C-828B-2394D9A43F5A}"/>
              </a:ext>
            </a:extLst>
          </p:cNvPr>
          <p:cNvSpPr txBox="1"/>
          <p:nvPr/>
        </p:nvSpPr>
        <p:spPr>
          <a:xfrm>
            <a:off x="1558077" y="189781"/>
            <a:ext cx="9822322" cy="530594"/>
          </a:xfrm>
          <a:prstGeom prst="rect">
            <a:avLst/>
          </a:prstGeom>
          <a:solidFill>
            <a:schemeClr val="bg2"/>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pPr>
            <a:r>
              <a:rPr lang="ru-RU"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ДОБРО ПОЖАЛОВАТЬ</a:t>
            </a:r>
            <a:r>
              <a:rPr lang="ru-RU" sz="2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ru-RU"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a:t>
            </a:r>
            <a:r>
              <a:rPr lang="ru-RU" sz="28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«КИЗИЛЮРТОВСКИЙ РАЙОН</a:t>
            </a:r>
            <a:r>
              <a:rPr lang="ru-RU"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343FD188-77FD-4B53-8DF6-03B9FF04E6E7}"/>
              </a:ext>
            </a:extLst>
          </p:cNvPr>
          <p:cNvSpPr txBox="1"/>
          <p:nvPr/>
        </p:nvSpPr>
        <p:spPr>
          <a:xfrm>
            <a:off x="1439529" y="977040"/>
            <a:ext cx="4400550" cy="1409617"/>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5369560" algn="l"/>
              </a:tabLst>
            </a:pPr>
            <a:r>
              <a:rPr lang="ru-RU"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Глава</a:t>
            </a:r>
            <a:r>
              <a:rPr lang="en-US"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муниципального образования</a:t>
            </a:r>
            <a:r>
              <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tabLst>
                <a:tab pos="777875" algn="l"/>
                <a:tab pos="5369560" algn="l"/>
              </a:tabLst>
            </a:pPr>
            <a:r>
              <a:rPr lang="ru-RU" sz="2000"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«Кизилюртовский район</a:t>
            </a:r>
            <a:r>
              <a:rPr lang="ru-RU"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 pos="5369560" algn="l"/>
              </a:tabLst>
            </a:pP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Татарханов Рустам </a:t>
            </a:r>
            <a:r>
              <a:rPr lang="ru-RU" sz="20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Багавдинович</a:t>
            </a:r>
            <a:endPar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 pos="5369560" algn="l"/>
              </a:tabLst>
            </a:pPr>
            <a:r>
              <a:rPr lang="en-US"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http://www.mr-kizilyurt.ru/</a:t>
            </a:r>
            <a:endPar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87D3C317-4DCD-4320-A0E6-5ABF70887A28}"/>
              </a:ext>
            </a:extLst>
          </p:cNvPr>
          <p:cNvSpPr txBox="1"/>
          <p:nvPr/>
        </p:nvSpPr>
        <p:spPr>
          <a:xfrm>
            <a:off x="1479550" y="2493352"/>
            <a:ext cx="4486543" cy="1409617"/>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5369560" algn="l"/>
              </a:tabLst>
            </a:pPr>
            <a:r>
              <a:rPr lang="ru-RU" sz="2000"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Заместитель</a:t>
            </a:r>
            <a:r>
              <a:rPr lang="en-US" sz="2000"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главы по инвестиционной</a:t>
            </a:r>
            <a:r>
              <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политике</a:t>
            </a:r>
            <a:endPar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Магомедов Ислам </a:t>
            </a:r>
            <a:r>
              <a:rPr lang="ru-RU" sz="20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Халитович</a:t>
            </a:r>
            <a:endPar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8-928-048-36-85</a:t>
            </a:r>
            <a:endParaRPr lang="ru-RU"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AD80421F-A885-4C57-9958-EBC1406832FF}"/>
              </a:ext>
            </a:extLst>
          </p:cNvPr>
          <p:cNvSpPr txBox="1"/>
          <p:nvPr/>
        </p:nvSpPr>
        <p:spPr>
          <a:xfrm>
            <a:off x="1478800" y="4016597"/>
            <a:ext cx="5232551" cy="2265748"/>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a:t>
            </a: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по экономической политике, предпринимательству и инвестициям </a:t>
            </a:r>
            <a:endParaRPr lang="ru-RU"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r>
              <a:rPr lang="ru-RU"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a:t>
            </a:r>
            <a:r>
              <a:rPr lang="ru-RU"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Халилов М.Х.</a:t>
            </a:r>
          </a:p>
          <a:p>
            <a:pPr>
              <a:lnSpc>
                <a:spcPct val="107000"/>
              </a:lnSpc>
              <a:spcAft>
                <a:spcPts val="0"/>
              </a:spcAft>
              <a:tabLst>
                <a:tab pos="777875" algn="l"/>
              </a:tabLst>
            </a:pPr>
            <a:r>
              <a:rPr lang="ru-RU" sz="20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8-908-988-55-55</a:t>
            </a:r>
          </a:p>
          <a:p>
            <a:pPr>
              <a:lnSpc>
                <a:spcPct val="107000"/>
              </a:lnSpc>
              <a:spcAft>
                <a:spcPts val="0"/>
              </a:spcAft>
              <a:tabLst>
                <a:tab pos="777875" algn="l"/>
              </a:tabLst>
            </a:pPr>
            <a:r>
              <a:rPr lang="ru-RU"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2"/>
              </a:rPr>
              <a:t>otdelekon@mail.ru</a:t>
            </a:r>
            <a:endPar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777875" algn="l"/>
              </a:tabLst>
            </a:pPr>
            <a:endParaRPr lang="ru-RU" sz="20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8B95E480-4D40-4D12-85E2-86F47920CF2A}"/>
              </a:ext>
            </a:extLst>
          </p:cNvPr>
          <p:cNvSpPr txBox="1"/>
          <p:nvPr/>
        </p:nvSpPr>
        <p:spPr>
          <a:xfrm>
            <a:off x="7063180" y="806120"/>
            <a:ext cx="4401325" cy="981423"/>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a:t>
            </a: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земельных и имущественных отношений</a:t>
            </a:r>
          </a:p>
          <a:p>
            <a:pPr>
              <a:lnSpc>
                <a:spcPct val="107000"/>
              </a:lnSpc>
              <a:spcAft>
                <a:spcPts val="0"/>
              </a:spcAft>
              <a:tabLst>
                <a:tab pos="777875" algn="l"/>
                <a:tab pos="4635500" algn="ctr"/>
              </a:tabLst>
            </a:pP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Наибов О.А.</a:t>
            </a:r>
          </a:p>
        </p:txBody>
      </p:sp>
      <p:sp>
        <p:nvSpPr>
          <p:cNvPr id="11" name="TextBox 10">
            <a:extLst>
              <a:ext uri="{FF2B5EF4-FFF2-40B4-BE49-F238E27FC236}">
                <a16:creationId xmlns="" xmlns:a16="http://schemas.microsoft.com/office/drawing/2014/main" id="{8B95E480-4D40-4D12-85E2-86F47920CF2A}"/>
              </a:ext>
            </a:extLst>
          </p:cNvPr>
          <p:cNvSpPr txBox="1"/>
          <p:nvPr/>
        </p:nvSpPr>
        <p:spPr>
          <a:xfrm>
            <a:off x="7073660" y="1915064"/>
            <a:ext cx="4693502" cy="685059"/>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сельского хозяйства</a:t>
            </a:r>
          </a:p>
          <a:p>
            <a:pPr>
              <a:lnSpc>
                <a:spcPct val="107000"/>
              </a:lnSpc>
              <a:spcAft>
                <a:spcPts val="0"/>
              </a:spcAft>
              <a:tabLst>
                <a:tab pos="777875" algn="l"/>
                <a:tab pos="4635500" algn="ctr"/>
              </a:tabLst>
            </a:pP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a:t>
            </a:r>
            <a:r>
              <a:rPr lang="ru-RU"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Камилов</a:t>
            </a: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А.К.</a:t>
            </a:r>
            <a:endParaRPr lang="ru-RU"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8B95E480-4D40-4D12-85E2-86F47920CF2A}"/>
              </a:ext>
            </a:extLst>
          </p:cNvPr>
          <p:cNvSpPr txBox="1"/>
          <p:nvPr/>
        </p:nvSpPr>
        <p:spPr>
          <a:xfrm>
            <a:off x="7098412" y="2690197"/>
            <a:ext cx="4929687" cy="685059"/>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по туризму и делам молодежи</a:t>
            </a:r>
          </a:p>
          <a:p>
            <a:pPr>
              <a:lnSpc>
                <a:spcPct val="107000"/>
              </a:lnSpc>
              <a:tabLst>
                <a:tab pos="777875" algn="l"/>
                <a:tab pos="4635500" algn="ctr"/>
              </a:tabLst>
            </a:pP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a:t>
            </a:r>
            <a:r>
              <a:rPr lang="ru-RU"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Абдулвахидов</a:t>
            </a: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М.</a:t>
            </a:r>
            <a:endParaRPr lang="ru-RU"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8B95E480-4D40-4D12-85E2-86F47920CF2A}"/>
              </a:ext>
            </a:extLst>
          </p:cNvPr>
          <p:cNvSpPr txBox="1"/>
          <p:nvPr/>
        </p:nvSpPr>
        <p:spPr>
          <a:xfrm>
            <a:off x="7125419" y="3510952"/>
            <a:ext cx="4770408" cy="685059"/>
          </a:xfrm>
          <a:prstGeom prst="rect">
            <a:avLst/>
          </a:prstGeom>
          <a:solidFill>
            <a:schemeClr val="accent1">
              <a:alpha val="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0"/>
              </a:spcAft>
              <a:tabLst>
                <a:tab pos="777875" algn="l"/>
                <a:tab pos="4635500" algn="ctr"/>
              </a:tabLst>
            </a:pPr>
            <a:r>
              <a:rPr lang="ru-RU" b="1" i="1"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Отдел, архитектуры и строительства</a:t>
            </a:r>
          </a:p>
          <a:p>
            <a:pPr>
              <a:lnSpc>
                <a:spcPct val="107000"/>
              </a:lnSpc>
              <a:spcAft>
                <a:spcPts val="0"/>
              </a:spcAft>
              <a:tabLst>
                <a:tab pos="777875" algn="l"/>
                <a:tab pos="4635500" algn="ctr"/>
              </a:tabLst>
            </a:pPr>
            <a:r>
              <a:rPr lang="ru-RU"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начальник Сулейманов Р.Г.  </a:t>
            </a:r>
          </a:p>
        </p:txBody>
      </p:sp>
      <p:sp>
        <p:nvSpPr>
          <p:cNvPr id="14" name="Прямоугольник 13"/>
          <p:cNvSpPr/>
          <p:nvPr/>
        </p:nvSpPr>
        <p:spPr>
          <a:xfrm>
            <a:off x="7220309" y="4331262"/>
            <a:ext cx="4313207" cy="646331"/>
          </a:xfrm>
          <a:prstGeom prst="rect">
            <a:avLst/>
          </a:prstGeom>
        </p:spPr>
        <p:txBody>
          <a:bodyPr wrap="square">
            <a:spAutoFit/>
          </a:bodyPr>
          <a:lstStyle/>
          <a:p>
            <a:r>
              <a:rPr lang="ru-RU" b="1" i="1" u="sng" dirty="0" smtClean="0">
                <a:latin typeface="Times New Roman" pitchFamily="18" charset="0"/>
                <a:cs typeface="Times New Roman" pitchFamily="18" charset="0"/>
              </a:rPr>
              <a:t>МУП «УЖКХ-СЕЗ» </a:t>
            </a:r>
          </a:p>
          <a:p>
            <a:r>
              <a:rPr lang="ru-RU" b="1" i="1" u="sng" dirty="0" smtClean="0">
                <a:latin typeface="Times New Roman" pitchFamily="18" charset="0"/>
                <a:cs typeface="Times New Roman" pitchFamily="18" charset="0"/>
              </a:rPr>
              <a:t>Директор  </a:t>
            </a:r>
            <a:r>
              <a:rPr lang="ru-RU" b="1" i="1" u="sng" dirty="0" err="1" smtClean="0">
                <a:latin typeface="Times New Roman" pitchFamily="18" charset="0"/>
                <a:cs typeface="Times New Roman" pitchFamily="18" charset="0"/>
              </a:rPr>
              <a:t>Алихмаев</a:t>
            </a:r>
            <a:r>
              <a:rPr lang="ru-RU" b="1" i="1" u="sng" dirty="0" smtClean="0">
                <a:latin typeface="Times New Roman" pitchFamily="18" charset="0"/>
                <a:cs typeface="Times New Roman" pitchFamily="18" charset="0"/>
              </a:rPr>
              <a:t>   С.Г.                   </a:t>
            </a:r>
            <a:endParaRPr lang="ru-RU" i="1" u="sng" dirty="0">
              <a:latin typeface="Times New Roman" pitchFamily="18" charset="0"/>
              <a:cs typeface="Times New Roman" pitchFamily="18" charset="0"/>
            </a:endParaRPr>
          </a:p>
        </p:txBody>
      </p:sp>
    </p:spTree>
    <p:extLst>
      <p:ext uri="{BB962C8B-B14F-4D97-AF65-F5344CB8AC3E}">
        <p14:creationId xmlns="" xmlns:p14="http://schemas.microsoft.com/office/powerpoint/2010/main" val="128959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r-kizilyurt.ru/wp-content/uploads/2020/09/transport-i-inzheneriya-kizilyurtovskij-rajon-scaled.jpg"/>
          <p:cNvPicPr>
            <a:picLocks noChangeAspect="1" noChangeArrowheads="1"/>
          </p:cNvPicPr>
          <p:nvPr/>
        </p:nvPicPr>
        <p:blipFill>
          <a:blip r:embed="rId2" cstate="print"/>
          <a:srcRect l="1650" t="2657" r="1485" b="7972"/>
          <a:stretch>
            <a:fillRect/>
          </a:stretch>
        </p:blipFill>
        <p:spPr bwMode="auto">
          <a:xfrm>
            <a:off x="4299439" y="320383"/>
            <a:ext cx="6990627" cy="6537617"/>
          </a:xfrm>
          <a:prstGeom prst="rect">
            <a:avLst/>
          </a:prstGeom>
          <a:noFill/>
        </p:spPr>
      </p:pic>
      <p:sp>
        <p:nvSpPr>
          <p:cNvPr id="10" name="Заголовок 3"/>
          <p:cNvSpPr txBox="1">
            <a:spLocks/>
          </p:cNvSpPr>
          <p:nvPr/>
        </p:nvSpPr>
        <p:spPr>
          <a:xfrm>
            <a:off x="0" y="131884"/>
            <a:ext cx="4255477" cy="1301262"/>
          </a:xfrm>
          <a:prstGeom prst="rect">
            <a:avLst/>
          </a:prstGeom>
          <a:solidFill>
            <a:schemeClr val="bg2"/>
          </a:solidFill>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indent="450850" algn="ctr" fontAlgn="base">
              <a:lnSpc>
                <a:spcPct val="107000"/>
              </a:lnSpc>
              <a:tabLst>
                <a:tab pos="777875" algn="l"/>
              </a:tabLst>
            </a:pPr>
            <a:r>
              <a:rPr lang="ru-RU"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Схема территории </a:t>
            </a:r>
          </a:p>
          <a:p>
            <a:pPr indent="450850" algn="ctr" fontAlgn="base">
              <a:lnSpc>
                <a:spcPct val="107000"/>
              </a:lnSpc>
              <a:tabLst>
                <a:tab pos="777875" algn="l"/>
              </a:tabLst>
            </a:pPr>
            <a:r>
              <a:rPr lang="ru-RU" sz="2400" u="sng"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МР «Кизилюртовский район» </a:t>
            </a:r>
            <a:endParaRPr lang="ru-RU"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65850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99AB11A-1786-4C26-BD2C-EB5FF85AC7D9}"/>
              </a:ext>
            </a:extLst>
          </p:cNvPr>
          <p:cNvSpPr txBox="1"/>
          <p:nvPr/>
        </p:nvSpPr>
        <p:spPr>
          <a:xfrm>
            <a:off x="3178969" y="209550"/>
            <a:ext cx="4962525" cy="468077"/>
          </a:xfrm>
          <a:prstGeom prst="rect">
            <a:avLst/>
          </a:prstGeom>
          <a:solidFill>
            <a:schemeClr val="bg2"/>
          </a:solidFill>
        </p:spPr>
        <p:txBody>
          <a:bodyPr wrap="square" rtlCol="0">
            <a:spAutoFit/>
          </a:bodyPr>
          <a:lstStyle/>
          <a:p>
            <a:pPr algn="ctr">
              <a:lnSpc>
                <a:spcPct val="107000"/>
              </a:lnSpc>
              <a:spcAft>
                <a:spcPts val="0"/>
              </a:spcAft>
              <a:tabLst>
                <a:tab pos="777875" algn="l"/>
              </a:tabLst>
            </a:pPr>
            <a:r>
              <a:rPr lang="ru-RU" sz="2400" b="1" u="sng" dirty="0">
                <a:latin typeface="Times New Roman" panose="02020603050405020304" pitchFamily="18" charset="0"/>
                <a:ea typeface="Calibri" panose="020F0502020204030204" pitchFamily="34" charset="0"/>
                <a:cs typeface="Times New Roman" panose="02020603050405020304" pitchFamily="18" charset="0"/>
              </a:rPr>
              <a:t>ОБЩАЯ   ХАРАКТЕРИСТИКА</a:t>
            </a:r>
            <a:endParaRPr lang="ru-RU"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32B3949D-64E0-4800-A845-3AB434292E11}"/>
              </a:ext>
            </a:extLst>
          </p:cNvPr>
          <p:cNvSpPr txBox="1"/>
          <p:nvPr/>
        </p:nvSpPr>
        <p:spPr>
          <a:xfrm>
            <a:off x="5695950" y="857250"/>
            <a:ext cx="6305549" cy="7494616"/>
          </a:xfrm>
          <a:prstGeom prst="rect">
            <a:avLst/>
          </a:prstGeom>
          <a:noFill/>
        </p:spPr>
        <p:txBody>
          <a:bodyPr wrap="square" rtlCol="0">
            <a:spAutoFit/>
          </a:bodyPr>
          <a:lstStyle/>
          <a:p>
            <a:pPr indent="270510" algn="just">
              <a:lnSpc>
                <a:spcPct val="107000"/>
              </a:lnSpc>
              <a:tabLst>
                <a:tab pos="777875" algn="l"/>
              </a:tabLst>
            </a:pP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Кизилюртовский район образован в 1967 г., расположен в центральной части республики, с севера и северо-запада район граничит с Хасавюртовским и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Бабаюртовскимрайонами</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а с юга и юго-востока – с Буйнакским,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Казбековским</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и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Кумторкалинским</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районами.</a:t>
            </a:r>
          </a:p>
          <a:p>
            <a:pPr indent="270510" algn="just">
              <a:lnSpc>
                <a:spcPct val="107000"/>
              </a:lnSpc>
              <a:tabLst>
                <a:tab pos="777875" algn="l"/>
              </a:tabLst>
            </a:pP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Ведущей отраслью экономики района является сельскохозяйственное производство и в особенности такие его направления, как растениеводство и животноводство</a:t>
            </a:r>
          </a:p>
          <a:p>
            <a:pPr marL="285750" indent="-285750" algn="just">
              <a:lnSpc>
                <a:spcPct val="107000"/>
              </a:lnSpc>
              <a:spcAft>
                <a:spcPts val="0"/>
              </a:spcAft>
              <a:buClr>
                <a:schemeClr val="bg1">
                  <a:lumMod val="65000"/>
                </a:schemeClr>
              </a:buClr>
              <a:tabLst>
                <a:tab pos="777875" algn="l"/>
              </a:tabLst>
            </a:pP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Территория– 524,0 кв. км, или 1,04% от общей площади Республики Дагестан.</a:t>
            </a:r>
          </a:p>
          <a:p>
            <a:pPr marL="285750" indent="-285750" algn="just">
              <a:lnSpc>
                <a:spcPct val="107000"/>
              </a:lnSpc>
              <a:spcAft>
                <a:spcPts val="0"/>
              </a:spcAft>
              <a:buClr>
                <a:schemeClr val="bg1">
                  <a:lumMod val="65000"/>
                </a:schemeClr>
              </a:buClr>
              <a:tabLst>
                <a:tab pos="777875" algn="l"/>
              </a:tabLst>
            </a:pP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Земельный фонд составляет 41304 га, занимая 1,07 % земельного фонда Республики Дагестан.</a:t>
            </a:r>
          </a:p>
          <a:p>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На территории района находятся 16 населенных пунктов.</a:t>
            </a:r>
          </a:p>
          <a:p>
            <a:r>
              <a:rPr lang="ru-RU" sz="1600" dirty="0" smtClean="0"/>
              <a:t> </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По территории Кизилюртовского района протекает река Сулак, которая известна прежде всего своей арочной плотиной, самой высокой в России.</a:t>
            </a:r>
          </a:p>
          <a:p>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Имеется комплекс гидроэлектростанций, в которую входят: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Чирюртовская</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ГЭС-1,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Чирюртовская</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 2 и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Гельбахская</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ГЭС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Чирюртовская</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ГЭС-3). Комплекс является нижней ступенью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Сулакского</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каскада.  Плотина ГЭС образует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Чирюртовское</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водохранилище, сильно заиленное донными отложениями. </a:t>
            </a:r>
          </a:p>
          <a:p>
            <a:r>
              <a:rPr lang="ru-RU" sz="1600" dirty="0" smtClean="0"/>
              <a:t> </a:t>
            </a: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Clr>
                <a:schemeClr val="bg1">
                  <a:lumMod val="65000"/>
                </a:schemeClr>
              </a:buClr>
              <a:tabLst>
                <a:tab pos="777875" algn="l"/>
              </a:tabLst>
            </a:pPr>
            <a:endParaRPr lang="ru-RU" sz="16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07000"/>
              </a:lnSpc>
              <a:spcAft>
                <a:spcPts val="0"/>
              </a:spcAft>
              <a:tabLst>
                <a:tab pos="777875" algn="l"/>
              </a:tabLst>
            </a:pPr>
            <a:endParaRPr lang="ru-RU"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Диаграмма 3">
            <a:extLst>
              <a:ext uri="{FF2B5EF4-FFF2-40B4-BE49-F238E27FC236}">
                <a16:creationId xmlns="" xmlns:a16="http://schemas.microsoft.com/office/drawing/2014/main" id="{DDA31645-1027-41C1-91DA-C045CEA6059D}"/>
              </a:ext>
            </a:extLst>
          </p:cNvPr>
          <p:cNvGraphicFramePr/>
          <p:nvPr>
            <p:extLst>
              <p:ext uri="{D42A27DB-BD31-4B8C-83A1-F6EECF244321}">
                <p14:modId xmlns="" xmlns:p14="http://schemas.microsoft.com/office/powerpoint/2010/main" val="1719096466"/>
              </p:ext>
            </p:extLst>
          </p:nvPr>
        </p:nvGraphicFramePr>
        <p:xfrm>
          <a:off x="0" y="697765"/>
          <a:ext cx="5574349" cy="5045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92030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islamdag.ru/sites/default/files/img/2018/news/gelbah_002365.jpg"/>
          <p:cNvPicPr/>
          <p:nvPr/>
        </p:nvPicPr>
        <p:blipFill>
          <a:blip r:embed="rId2"/>
          <a:srcRect/>
          <a:stretch>
            <a:fillRect/>
          </a:stretch>
        </p:blipFill>
        <p:spPr bwMode="auto">
          <a:xfrm>
            <a:off x="1388852" y="0"/>
            <a:ext cx="10912415" cy="6858000"/>
          </a:xfrm>
          <a:prstGeom prst="rect">
            <a:avLst/>
          </a:prstGeom>
          <a:noFill/>
          <a:ln w="9525">
            <a:noFill/>
            <a:miter lim="800000"/>
            <a:headEnd/>
            <a:tailEnd/>
          </a:ln>
        </p:spPr>
      </p:pic>
      <p:sp>
        <p:nvSpPr>
          <p:cNvPr id="19457" name="Rectangle 1"/>
          <p:cNvSpPr>
            <a:spLocks noChangeArrowheads="1"/>
          </p:cNvSpPr>
          <p:nvPr/>
        </p:nvSpPr>
        <p:spPr bwMode="auto">
          <a:xfrm>
            <a:off x="1560551" y="1423359"/>
            <a:ext cx="10631449"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Климат на территории Кизилюртовского района умеренно-континентальный с жарким и сухим летом и умеренно холодной зимой с устойчивым снежным покровом и хорошо выраженными переходными сезонами. </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Продолжительность солнечного сияния за год составляет около 1900 часов. Годовой приток суммарной солнечной радиации 94-96 ккал/см2.</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Среднегодовая температура воздуха +6,5° С. Абсолютный максимум +43° С, абсолютный минимум достигал -37° С. Средние из абсолютных максимальных температур равняются +36° С, средние из абсолютных минимальных температур -27° С. К неблагоприятным метеорологическим явлениям, наносящим значительный ущерб сельскохозяйственному производству, относятся заморозки, засухи, суховеи, сильные ветры, ливни и град.  </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Полезные ископаемые</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Кизилюртовский район занимает достаточно выгодное географическое положение, обладает благоприятными климатическими условиями, большим трудовым и ресурсным потенциалом. Минерально-сырьевые ресурсы представлены следующие полезные ископаемые; подземные воды (пресные, термальные), глины, кварцевые пески, песчано-гравийная смесь, щебень, строительный камень. Ведется добыча строительных материалов. В том числе четыре месторождения полезных ископаемых: месторождение щебня и гравия –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Ташавлак</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в с.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Султанянгиюрт</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Султановское</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месторождение силикатных песков в с.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Гельбах</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Чипчирахское</a:t>
            </a:r>
            <a:r>
              <a:rPr lang="ru-RU" sz="1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месторождение силикатных песков в с. Новый Чиркей</a:t>
            </a:r>
          </a:p>
        </p:txBody>
      </p:sp>
      <p:sp>
        <p:nvSpPr>
          <p:cNvPr id="4" name="Прямоугольник 3"/>
          <p:cNvSpPr/>
          <p:nvPr/>
        </p:nvSpPr>
        <p:spPr>
          <a:xfrm>
            <a:off x="3605842" y="620848"/>
            <a:ext cx="5451894" cy="460895"/>
          </a:xfrm>
          <a:prstGeom prst="rect">
            <a:avLst/>
          </a:prstGeom>
          <a:solidFill>
            <a:schemeClr val="bg2"/>
          </a:solidFill>
        </p:spPr>
        <p:txBody>
          <a:bodyPr wrap="square">
            <a:spAutoFit/>
          </a:bodyPr>
          <a:lstStyle/>
          <a:p>
            <a:pPr marR="0" lvl="0" indent="450850" algn="ctr" fontAlgn="base">
              <a:lnSpc>
                <a:spcPct val="107000"/>
              </a:lnSpc>
              <a:spcBef>
                <a:spcPct val="0"/>
              </a:spcBef>
              <a:buClrTx/>
              <a:buSzTx/>
              <a:buFontTx/>
              <a:buNone/>
              <a:tabLst>
                <a:tab pos="777875" algn="l"/>
              </a:tabLst>
            </a:pPr>
            <a:r>
              <a:rPr lang="ru-RU" sz="2400" b="1" u="sng" dirty="0" smtClean="0">
                <a:latin typeface="Times New Roman" panose="02020603050405020304" pitchFamily="18" charset="0"/>
                <a:ea typeface="Calibri" panose="020F0502020204030204" pitchFamily="34" charset="0"/>
                <a:cs typeface="Times New Roman" panose="02020603050405020304" pitchFamily="18" charset="0"/>
              </a:rPr>
              <a:t>Климатические условия</a:t>
            </a:r>
          </a:p>
        </p:txBody>
      </p:sp>
    </p:spTree>
    <p:extLst>
      <p:ext uri="{BB962C8B-B14F-4D97-AF65-F5344CB8AC3E}">
        <p14:creationId xmlns="" xmlns:p14="http://schemas.microsoft.com/office/powerpoint/2010/main" val="109258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7971" y="1595886"/>
            <a:ext cx="10946920" cy="4834529"/>
          </a:xfrm>
          <a:prstGeom prst="rect">
            <a:avLst/>
          </a:prstGeom>
        </p:spPr>
        <p:txBody>
          <a:bodyPr wrap="square">
            <a:spAutoFit/>
          </a:bodyPr>
          <a:lstStyle/>
          <a:p>
            <a:pPr algn="ctr">
              <a:lnSpc>
                <a:spcPct val="107000"/>
              </a:lnSpc>
              <a:spcAft>
                <a:spcPts val="0"/>
              </a:spcAft>
              <a:tabLst>
                <a:tab pos="777875" algn="l"/>
              </a:tabLst>
            </a:pPr>
            <a:endParaRPr lang="ru-RU"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777875" algn="l"/>
              </a:tabLst>
            </a:pPr>
            <a:endParaRPr lang="ru-RU"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«Прогноз социально-экономического развития МР «Кизилюртовский район» на 2024 год и на плановый период 2025 и 2026 годов;</a:t>
            </a:r>
          </a:p>
          <a:p>
            <a:pPr lvl="1">
              <a:lnSpc>
                <a:spcPct val="107000"/>
              </a:lnSpc>
              <a:tabLst>
                <a:tab pos="777875" algn="l"/>
              </a:tabLst>
            </a:pP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«Об утверждении Комплексной программы социально-экономического развития МР «Кизилюртовский район на 2022-2024 годы»</a:t>
            </a:r>
          </a:p>
          <a:p>
            <a:pPr lvl="1">
              <a:lnSpc>
                <a:spcPct val="107000"/>
              </a:lnSpc>
              <a:tabLst>
                <a:tab pos="777875" algn="l"/>
              </a:tabLst>
            </a:pP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21муниципальных программ МР «Кизилюртовский район»;</a:t>
            </a:r>
          </a:p>
          <a:p>
            <a:pPr lvl="1">
              <a:lnSpc>
                <a:spcPct val="107000"/>
              </a:lnSpc>
              <a:tabLst>
                <a:tab pos="777875" algn="l"/>
              </a:tabLst>
            </a:pP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Генеральный план;</a:t>
            </a:r>
          </a:p>
          <a:p>
            <a:pPr lvl="1">
              <a:lnSpc>
                <a:spcPct val="107000"/>
              </a:lnSpc>
              <a:tabLst>
                <a:tab pos="777875" algn="l"/>
              </a:tabLst>
            </a:pP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Правила землепользования и застройки района.</a:t>
            </a:r>
          </a:p>
          <a:p>
            <a:pPr algn="just">
              <a:lnSpc>
                <a:spcPct val="107000"/>
              </a:lnSpc>
              <a:spcAft>
                <a:spcPts val="0"/>
              </a:spcAft>
              <a:tabLst>
                <a:tab pos="777875" algn="l"/>
              </a:tabLs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341298" y="324486"/>
            <a:ext cx="6096000" cy="1646413"/>
          </a:xfrm>
          <a:prstGeom prst="rect">
            <a:avLst/>
          </a:prstGeom>
          <a:solidFill>
            <a:schemeClr val="bg2"/>
          </a:solidFill>
        </p:spPr>
        <p:txBody>
          <a:bodyPr>
            <a:spAutoFit/>
          </a:bodyPr>
          <a:lstStyle/>
          <a:p>
            <a:pPr algn="ctr">
              <a:lnSpc>
                <a:spcPct val="107000"/>
              </a:lnSpc>
              <a:tabLst>
                <a:tab pos="777875" algn="l"/>
              </a:tabLst>
            </a:pPr>
            <a:r>
              <a:rPr lang="ru-RU" sz="2400" b="1" u="sng" dirty="0" smtClean="0">
                <a:latin typeface="Times New Roman" panose="02020603050405020304" pitchFamily="18" charset="0"/>
                <a:ea typeface="Calibri" panose="020F0502020204030204" pitchFamily="34" charset="0"/>
                <a:cs typeface="Times New Roman" panose="02020603050405020304" pitchFamily="18" charset="0"/>
              </a:rPr>
              <a:t>В муниципальном образовании «Кизилюртовский  район» утверждены документы стратегического планирования</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 xmlns:p14="http://schemas.microsoft.com/office/powerpoint/2010/main" val="178873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Pentium\Desktop\Downloads\attachment (1).jpeg"/>
          <p:cNvPicPr/>
          <p:nvPr/>
        </p:nvPicPr>
        <p:blipFill>
          <a:blip r:embed="rId2"/>
          <a:srcRect/>
          <a:stretch>
            <a:fillRect/>
          </a:stretch>
        </p:blipFill>
        <p:spPr bwMode="auto">
          <a:xfrm>
            <a:off x="1362974" y="0"/>
            <a:ext cx="10829026" cy="6858000"/>
          </a:xfrm>
          <a:prstGeom prst="rect">
            <a:avLst/>
          </a:prstGeom>
          <a:noFill/>
          <a:ln w="9525">
            <a:noFill/>
            <a:miter lim="800000"/>
            <a:headEnd/>
            <a:tailEnd/>
          </a:ln>
        </p:spPr>
      </p:pic>
      <p:sp>
        <p:nvSpPr>
          <p:cNvPr id="2" name="TextBox 1">
            <a:extLst>
              <a:ext uri="{FF2B5EF4-FFF2-40B4-BE49-F238E27FC236}">
                <a16:creationId xmlns="" xmlns:a16="http://schemas.microsoft.com/office/drawing/2014/main" id="{1F693D23-855D-4163-AD6B-E348736B43F8}"/>
              </a:ext>
            </a:extLst>
          </p:cNvPr>
          <p:cNvSpPr txBox="1"/>
          <p:nvPr/>
        </p:nvSpPr>
        <p:spPr>
          <a:xfrm>
            <a:off x="3685456" y="487431"/>
            <a:ext cx="5200650" cy="863250"/>
          </a:xfrm>
          <a:prstGeom prst="rect">
            <a:avLst/>
          </a:prstGeom>
          <a:solidFill>
            <a:schemeClr val="bg2">
              <a:alpha val="2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07000"/>
              </a:lnSpc>
              <a:spcAft>
                <a:spcPts val="0"/>
              </a:spcAft>
              <a:tabLst>
                <a:tab pos="777875" algn="l"/>
              </a:tabLst>
            </a:pPr>
            <a:r>
              <a:rPr lang="ru-RU"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ТРАНСПОРТНАЯ  ИНФРАСТРУКТУРА</a:t>
            </a:r>
            <a:endParaRPr lang="ru-RU"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466490" y="1675356"/>
            <a:ext cx="10567357" cy="2726708"/>
          </a:xfrm>
          <a:prstGeom prst="rect">
            <a:avLst/>
          </a:prstGeom>
        </p:spPr>
        <p:txBody>
          <a:bodyPr wrap="square">
            <a:spAutoFit/>
          </a:bodyPr>
          <a:lstStyle/>
          <a:p>
            <a:pPr indent="450000">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Протяженность автомобильных дорог по району –</a:t>
            </a: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508,3км</a:t>
            </a: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из них:</a:t>
            </a:r>
          </a:p>
          <a:p>
            <a:pPr indent="450000">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республиканского </a:t>
            </a: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значения – </a:t>
            </a: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62 </a:t>
            </a: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км;</a:t>
            </a:r>
          </a:p>
          <a:p>
            <a:pPr indent="450000">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местного значения –   км. в том числе асфальтовым покрытием  446,3  км;</a:t>
            </a:r>
          </a:p>
          <a:p>
            <a:pPr indent="450000">
              <a:lnSpc>
                <a:spcPct val="107000"/>
              </a:lnSpc>
              <a:tabLst>
                <a:tab pos="777875" algn="l"/>
              </a:tabLst>
            </a:pPr>
            <a:endParaRPr lang="ru-RU" sz="16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450000">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Доля автомобильных дорог общего пользования с твердым покрытием в общей протяженности автомобильных дорог общего пользования местного значения </a:t>
            </a: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352,2%.</a:t>
            </a:r>
            <a:endParaRPr lang="ru-R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450000" algn="just">
              <a:lnSpc>
                <a:spcPct val="107000"/>
              </a:lnSpc>
              <a:tabLst>
                <a:tab pos="777875" algn="l"/>
              </a:tabLst>
            </a:pP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Транспортно-географическое расположение района достаточно выгодное. На территории района имеются железнодорожные станции. Все населенные пункты имеют автомобильную транспортную связь с районным центром и со столицей республики.</a:t>
            </a:r>
            <a:endPar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18853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BF1807D-7549-4D92-837A-4A1C0F68DFBA}"/>
              </a:ext>
            </a:extLst>
          </p:cNvPr>
          <p:cNvSpPr txBox="1"/>
          <p:nvPr/>
        </p:nvSpPr>
        <p:spPr>
          <a:xfrm>
            <a:off x="3488513" y="133821"/>
            <a:ext cx="5595938" cy="1200329"/>
          </a:xfrm>
          <a:prstGeom prst="rect">
            <a:avLst/>
          </a:prstGeom>
          <a:solidFill>
            <a:schemeClr val="bg2"/>
          </a:solidFill>
        </p:spPr>
        <p:txBody>
          <a:bodyPr wrap="square" rtlCol="0">
            <a:spAutoFit/>
          </a:bodyPr>
          <a:lstStyle/>
          <a:p>
            <a:pPr algn="ctr"/>
            <a:r>
              <a:rPr lang="ru-RU" sz="2400" b="1" u="sng" dirty="0">
                <a:latin typeface="Times New Roman" panose="02020603050405020304" pitchFamily="18" charset="0"/>
                <a:ea typeface="Calibri" panose="020F0502020204030204" pitchFamily="34" charset="0"/>
              </a:rPr>
              <a:t>ОСНОВНЫЕ ПОКАЗАТЕЛИ СОЦИАЛЬНО-ЭКОНОМИЧЕСКОГО РАЗВИТИЯ</a:t>
            </a:r>
            <a:endParaRPr lang="ru-RU" sz="2400" dirty="0"/>
          </a:p>
        </p:txBody>
      </p:sp>
      <p:sp>
        <p:nvSpPr>
          <p:cNvPr id="3" name="TextBox 2">
            <a:extLst>
              <a:ext uri="{FF2B5EF4-FFF2-40B4-BE49-F238E27FC236}">
                <a16:creationId xmlns="" xmlns:a16="http://schemas.microsoft.com/office/drawing/2014/main" id="{9B03E29B-3816-49E1-BAE1-8B4D7D375D82}"/>
              </a:ext>
            </a:extLst>
          </p:cNvPr>
          <p:cNvSpPr txBox="1"/>
          <p:nvPr/>
        </p:nvSpPr>
        <p:spPr>
          <a:xfrm>
            <a:off x="215660" y="1630048"/>
            <a:ext cx="10414098" cy="4044056"/>
          </a:xfrm>
          <a:prstGeom prst="rect">
            <a:avLst/>
          </a:prstGeom>
          <a:noFill/>
        </p:spPr>
        <p:txBody>
          <a:bodyPr wrap="square" rtlCol="0">
            <a:spAutoFit/>
          </a:bodyPr>
          <a:lstStyle/>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Объем промышленного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производства –2 133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589 тыс</a:t>
            </a:r>
            <a:r>
              <a:rPr lang="ru-RU" sz="2400" b="1" dirty="0">
                <a:latin typeface="Times New Roman" panose="02020603050405020304" pitchFamily="18" charset="0"/>
                <a:ea typeface="Calibri" panose="020F0502020204030204" pitchFamily="34" charset="0"/>
                <a:cs typeface="Times New Roman" panose="02020603050405020304" pitchFamily="18" charset="0"/>
              </a:rPr>
              <a:t>. руб.</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Объем сельскохозяйственной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продукции –5 173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355 тыс</a:t>
            </a:r>
            <a:r>
              <a:rPr lang="ru-RU" sz="2400" b="1" dirty="0">
                <a:latin typeface="Times New Roman" panose="02020603050405020304" pitchFamily="18" charset="0"/>
                <a:ea typeface="Calibri" panose="020F0502020204030204" pitchFamily="34" charset="0"/>
                <a:cs typeface="Times New Roman" panose="02020603050405020304" pitchFamily="18" charset="0"/>
              </a:rPr>
              <a:t>. руб.</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Трудовые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ресурсы – 38 820 чел</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Количество экономически активного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населения – 35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394 чел</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Количество субъектов малого и среднего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предпринимательства 1282 ед</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Введено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жилья – 22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895 м</a:t>
            </a:r>
            <a:r>
              <a:rPr lang="ru-RU" sz="2400" b="1" baseline="30000" dirty="0" smtClean="0">
                <a:latin typeface="Times New Roman" panose="02020603050405020304" pitchFamily="18" charset="0"/>
                <a:ea typeface="Calibri" panose="020F0502020204030204" pitchFamily="34" charset="0"/>
                <a:cs typeface="Times New Roman" panose="02020603050405020304" pitchFamily="18" charset="0"/>
              </a:rPr>
              <a:t>2</a:t>
            </a:r>
            <a:endParaRPr lang="ru-RU" sz="2400" b="1" baseline="30000" dirty="0">
              <a:latin typeface="Times New Roman" panose="02020603050405020304" pitchFamily="18" charset="0"/>
              <a:ea typeface="Calibri" panose="020F0502020204030204" pitchFamily="34" charset="0"/>
              <a:cs typeface="Times New Roman" panose="02020603050405020304" pitchFamily="18" charset="0"/>
            </a:endParaRP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Площадь сельскохозяйственных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угодий –34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272 га</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Средняя заработная плата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–37 914 руб</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p>
          <a:p>
            <a:pPr marL="1267460" indent="-457200">
              <a:lnSpc>
                <a:spcPct val="107000"/>
              </a:lnSpc>
              <a:spcAft>
                <a:spcPts val="0"/>
              </a:spcAft>
              <a:buFont typeface="Wingdings" panose="05000000000000000000" pitchFamily="2" charset="2"/>
              <a:buChar char="Ø"/>
              <a:tabLst>
                <a:tab pos="77787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Уровень зарегистрированной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безработицы – 1,9 </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538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041CC66E-B3F1-48B6-A64F-2A6A92965C5F}"/>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Диаграмма 1">
            <a:extLst>
              <a:ext uri="{FF2B5EF4-FFF2-40B4-BE49-F238E27FC236}">
                <a16:creationId xmlns="" xmlns:a16="http://schemas.microsoft.com/office/drawing/2014/main" id="{376C6BAC-3A62-45D7-93FD-FC58E16F29C2}"/>
              </a:ext>
            </a:extLst>
          </p:cNvPr>
          <p:cNvGraphicFramePr/>
          <p:nvPr>
            <p:extLst>
              <p:ext uri="{D42A27DB-BD31-4B8C-83A1-F6EECF244321}">
                <p14:modId xmlns="" xmlns:p14="http://schemas.microsoft.com/office/powerpoint/2010/main" val="1713341790"/>
              </p:ext>
            </p:extLst>
          </p:nvPr>
        </p:nvGraphicFramePr>
        <p:xfrm>
          <a:off x="1397635" y="314325"/>
          <a:ext cx="9509851" cy="6543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03969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1351</TotalTime>
  <Words>2318</Words>
  <Application>Microsoft Office PowerPoint</Application>
  <PresentationFormat>Произвольный</PresentationFormat>
  <Paragraphs>173</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gadzieva450@gmail.com</dc:creator>
  <cp:lastModifiedBy>Pentium</cp:lastModifiedBy>
  <cp:revision>135</cp:revision>
  <dcterms:created xsi:type="dcterms:W3CDTF">2024-01-11T13:21:25Z</dcterms:created>
  <dcterms:modified xsi:type="dcterms:W3CDTF">2024-02-14T07:12:59Z</dcterms:modified>
</cp:coreProperties>
</file>